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08" r:id="rId23"/>
    <p:sldId id="309" r:id="rId24"/>
    <p:sldId id="310" r:id="rId25"/>
    <p:sldId id="311" r:id="rId26"/>
    <p:sldId id="277" r:id="rId27"/>
    <p:sldId id="278" r:id="rId28"/>
    <p:sldId id="279" r:id="rId29"/>
    <p:sldId id="280" r:id="rId30"/>
    <p:sldId id="281" r:id="rId31"/>
    <p:sldId id="282" r:id="rId32"/>
    <p:sldId id="283" r:id="rId33"/>
    <p:sldId id="284" r:id="rId34"/>
    <p:sldId id="285" r:id="rId35"/>
    <p:sldId id="312" r:id="rId36"/>
    <p:sldId id="315" r:id="rId37"/>
    <p:sldId id="313" r:id="rId38"/>
    <p:sldId id="314" r:id="rId39"/>
    <p:sldId id="287" r:id="rId40"/>
    <p:sldId id="291" r:id="rId41"/>
    <p:sldId id="292" r:id="rId42"/>
    <p:sldId id="293" r:id="rId43"/>
    <p:sldId id="288" r:id="rId44"/>
    <p:sldId id="289" r:id="rId45"/>
    <p:sldId id="290"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16" r:id="rId6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09" d="100"/>
          <a:sy n="109" d="100"/>
        </p:scale>
        <p:origin x="12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523FF90-1793-44FC-B47E-083BB8ADBC86}" type="slidenum">
              <a:rPr lang="pl-PL" smtClean="0"/>
              <a:pPr/>
              <a:t>‹#›</a:t>
            </a:fld>
            <a:endParaRPr lang="pl-PL"/>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pl-PL" smtClean="0"/>
              <a:t>Kliknij, aby edytować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523FF90-1793-44FC-B47E-083BB8ADBC8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523FF90-1793-44FC-B47E-083BB8ADBC8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523FF90-1793-44FC-B47E-083BB8ADBC8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523FF90-1793-44FC-B47E-083BB8ADBC86}" type="slidenum">
              <a:rPr lang="pl-PL" smtClean="0"/>
              <a:pPr/>
              <a:t>‹#›</a:t>
            </a:fld>
            <a:endParaRPr lang="pl-PL"/>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smtClean="0"/>
              <a:t>Kliknij, aby edytować styl</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pl-PL" smtClean="0"/>
              <a:t>Kliknij, aby edytować styl</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523FF90-1793-44FC-B47E-083BB8ADBC8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523FF90-1793-44FC-B47E-083BB8ADBC8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523FF90-1793-44FC-B47E-083BB8ADBC8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523FF90-1793-44FC-B47E-083BB8ADBC8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523FF90-1793-44FC-B47E-083BB8ADBC86}" type="slidenum">
              <a:rPr lang="pl-PL" smtClean="0"/>
              <a:pPr/>
              <a:t>‹#›</a:t>
            </a:fld>
            <a:endParaRPr lang="pl-PL"/>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pl-PL" smtClean="0"/>
              <a:t>Kliknij, aby edytować styl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5" name="Date Placeholder 4"/>
          <p:cNvSpPr>
            <a:spLocks noGrp="1"/>
          </p:cNvSpPr>
          <p:nvPr>
            <p:ph type="dt" sz="half" idx="10"/>
          </p:nvPr>
        </p:nvSpPr>
        <p:spPr/>
        <p:txBody>
          <a:bodyPr/>
          <a:lstStyle/>
          <a:p>
            <a:fld id="{4966CA9D-00F1-4727-93FC-DE618CE6FB63}" type="datetimeFigureOut">
              <a:rPr lang="pl-PL" smtClean="0"/>
              <a:pPr/>
              <a:t>2020-12-16</a:t>
            </a:fld>
            <a:endParaRPr lang="pl-PL"/>
          </a:p>
        </p:txBody>
      </p:sp>
      <p:sp>
        <p:nvSpPr>
          <p:cNvPr id="7" name="Slide Number Placeholder 6"/>
          <p:cNvSpPr>
            <a:spLocks noGrp="1"/>
          </p:cNvSpPr>
          <p:nvPr>
            <p:ph type="sldNum" sz="quarter" idx="12"/>
          </p:nvPr>
        </p:nvSpPr>
        <p:spPr/>
        <p:txBody>
          <a:bodyPr/>
          <a:lstStyle/>
          <a:p>
            <a:fld id="{8523FF90-1793-44FC-B47E-083BB8ADBC86}" type="slidenum">
              <a:rPr lang="pl-PL" smtClean="0"/>
              <a:pPr/>
              <a:t>‹#›</a:t>
            </a:fld>
            <a:endParaRPr lang="pl-PL"/>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pl-PL" smtClean="0"/>
              <a:t>Kliknij, aby edytować styl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966CA9D-00F1-4727-93FC-DE618CE6FB63}" type="datetimeFigureOut">
              <a:rPr lang="pl-PL" smtClean="0"/>
              <a:pPr/>
              <a:t>2020-12-16</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523FF90-1793-44FC-B47E-083BB8ADBC86}" type="slidenum">
              <a:rPr lang="pl-PL" smtClean="0"/>
              <a:pPr/>
              <a:t>‹#›</a:t>
            </a:fld>
            <a:endParaRPr lang="pl-PL"/>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pl-PL" smtClean="0"/>
              <a:t>Kliknij, aby edytować styl</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endParaRPr lang="pl-PL" b="1" dirty="0"/>
          </a:p>
        </p:txBody>
      </p:sp>
      <p:sp>
        <p:nvSpPr>
          <p:cNvPr id="2" name="Tytuł 1"/>
          <p:cNvSpPr>
            <a:spLocks noGrp="1"/>
          </p:cNvSpPr>
          <p:nvPr>
            <p:ph type="ctrTitle"/>
          </p:nvPr>
        </p:nvSpPr>
        <p:spPr/>
        <p:txBody>
          <a:bodyPr>
            <a:normAutofit fontScale="90000"/>
          </a:bodyPr>
          <a:lstStyle/>
          <a:p>
            <a:r>
              <a:rPr lang="pl-PL" b="1" dirty="0" smtClean="0"/>
              <a:t>UCZEŃ Z WADĄ SŁUCHU</a:t>
            </a:r>
            <a:endParaRPr lang="pl-PL"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UMIARKOWANY UBYTEK SŁUCHU</a:t>
            </a:r>
            <a:endParaRPr lang="pl-PL" b="1" dirty="0"/>
          </a:p>
        </p:txBody>
      </p:sp>
      <p:sp>
        <p:nvSpPr>
          <p:cNvPr id="3" name="Symbol zastępczy zawartości 2"/>
          <p:cNvSpPr>
            <a:spLocks noGrp="1"/>
          </p:cNvSpPr>
          <p:nvPr>
            <p:ph idx="1"/>
          </p:nvPr>
        </p:nvSpPr>
        <p:spPr/>
        <p:txBody>
          <a:bodyPr/>
          <a:lstStyle/>
          <a:p>
            <a:r>
              <a:rPr lang="pl-PL" dirty="0"/>
              <a:t>u</a:t>
            </a:r>
            <a:r>
              <a:rPr lang="pl-PL" dirty="0" smtClean="0"/>
              <a:t>czeń nie słyszy wypowiedzi  z dalszej odległości</a:t>
            </a:r>
          </a:p>
          <a:p>
            <a:r>
              <a:rPr lang="pl-PL" dirty="0"/>
              <a:t>n</a:t>
            </a:r>
            <a:r>
              <a:rPr lang="pl-PL" dirty="0" smtClean="0"/>
              <a:t>ie korzysta z rozmów prowadzonych w gwarnym pomieszczeniu</a:t>
            </a:r>
          </a:p>
          <a:p>
            <a:r>
              <a:rPr lang="pl-PL" dirty="0"/>
              <a:t>n</a:t>
            </a:r>
            <a:r>
              <a:rPr lang="pl-PL" dirty="0" smtClean="0"/>
              <a:t>ie nadąża za tokiem dłuższej rozmowy</a:t>
            </a:r>
          </a:p>
          <a:p>
            <a:r>
              <a:rPr lang="pl-PL" dirty="0"/>
              <a:t>n</a:t>
            </a:r>
            <a:r>
              <a:rPr lang="pl-PL" dirty="0" smtClean="0"/>
              <a:t>ie korzysta z informacji, które nie są kierowane bezpośrednio do niego</a:t>
            </a:r>
          </a:p>
          <a:p>
            <a:r>
              <a:rPr lang="pl-PL" dirty="0"/>
              <a:t>n</a:t>
            </a:r>
            <a:r>
              <a:rPr lang="pl-PL" dirty="0" smtClean="0"/>
              <a:t>ie słyszy intonacji wypowiedzi</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1785926"/>
            <a:ext cx="8258204" cy="4221365"/>
          </a:xfrm>
        </p:spPr>
        <p:txBody>
          <a:bodyPr/>
          <a:lstStyle/>
          <a:p>
            <a:r>
              <a:rPr lang="pl-PL" dirty="0"/>
              <a:t>m</a:t>
            </a:r>
            <a:r>
              <a:rPr lang="pl-PL" dirty="0" smtClean="0"/>
              <a:t>a zaburzoną artykulację głosek dźwięcznych szumiących, syczących i ciszących</a:t>
            </a:r>
          </a:p>
          <a:p>
            <a:r>
              <a:rPr lang="pl-PL" dirty="0"/>
              <a:t>m</a:t>
            </a:r>
            <a:r>
              <a:rPr lang="pl-PL" dirty="0" smtClean="0"/>
              <a:t>a znaczne problemy z analizą i syntezą słuchową</a:t>
            </a:r>
          </a:p>
          <a:p>
            <a:r>
              <a:rPr lang="pl-PL" dirty="0"/>
              <a:t>m</a:t>
            </a:r>
            <a:r>
              <a:rPr lang="pl-PL" dirty="0" smtClean="0"/>
              <a:t>a uboższe słownictwo</a:t>
            </a:r>
          </a:p>
          <a:p>
            <a:r>
              <a:rPr lang="pl-PL" dirty="0"/>
              <a:t>p</a:t>
            </a:r>
            <a:r>
              <a:rPr lang="pl-PL" dirty="0" smtClean="0"/>
              <a:t>opełnia błędy gramatyczne w mowie</a:t>
            </a:r>
          </a:p>
          <a:p>
            <a:r>
              <a:rPr lang="pl-PL" dirty="0"/>
              <a:t>m</a:t>
            </a:r>
            <a:r>
              <a:rPr lang="pl-PL" dirty="0" smtClean="0"/>
              <a:t>a osłabioną pamięć słuchową </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SPECYFICZNE TRUDNOŚCI SZKOLNE</a:t>
            </a:r>
            <a:endParaRPr lang="pl-PL" b="1" dirty="0"/>
          </a:p>
        </p:txBody>
      </p:sp>
      <p:sp>
        <p:nvSpPr>
          <p:cNvPr id="3" name="Symbol zastępczy zawartości 2"/>
          <p:cNvSpPr>
            <a:spLocks noGrp="1"/>
          </p:cNvSpPr>
          <p:nvPr>
            <p:ph idx="1"/>
          </p:nvPr>
        </p:nvSpPr>
        <p:spPr/>
        <p:txBody>
          <a:bodyPr>
            <a:normAutofit/>
          </a:bodyPr>
          <a:lstStyle/>
          <a:p>
            <a:r>
              <a:rPr lang="pl-PL" dirty="0"/>
              <a:t>u</a:t>
            </a:r>
            <a:r>
              <a:rPr lang="pl-PL" dirty="0" smtClean="0"/>
              <a:t>czeń ma mniejszą wiedzę ogólną</a:t>
            </a:r>
          </a:p>
          <a:p>
            <a:r>
              <a:rPr lang="pl-PL" dirty="0"/>
              <a:t>n</a:t>
            </a:r>
            <a:r>
              <a:rPr lang="pl-PL" dirty="0" smtClean="0"/>
              <a:t>ie nadąża za tokiem lekcji</a:t>
            </a:r>
          </a:p>
          <a:p>
            <a:r>
              <a:rPr lang="pl-PL" dirty="0"/>
              <a:t>z</a:t>
            </a:r>
            <a:r>
              <a:rPr lang="pl-PL" dirty="0" smtClean="0"/>
              <a:t> trudem korzysta z lekcji prowadzonych metodą pogadanki i dyskusji </a:t>
            </a:r>
          </a:p>
          <a:p>
            <a:r>
              <a:rPr lang="pl-PL" dirty="0"/>
              <a:t>m</a:t>
            </a:r>
            <a:r>
              <a:rPr lang="pl-PL" dirty="0" smtClean="0"/>
              <a:t>a trudności z rozumieniem pytań i poleceń</a:t>
            </a:r>
          </a:p>
          <a:p>
            <a:r>
              <a:rPr lang="pl-PL" dirty="0"/>
              <a:t>m</a:t>
            </a:r>
            <a:r>
              <a:rPr lang="pl-PL" dirty="0" smtClean="0"/>
              <a:t>a trudności ze zrozumieniem dłuższych tekstów</a:t>
            </a:r>
          </a:p>
          <a:p>
            <a:r>
              <a:rPr lang="pl-PL" dirty="0"/>
              <a:t>m</a:t>
            </a:r>
            <a:r>
              <a:rPr lang="pl-PL" dirty="0" smtClean="0"/>
              <a:t>a trudności z przyswajaniem abstrakcyjnych pojęć i nowych terminów</a:t>
            </a:r>
          </a:p>
          <a:p>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dirty="0"/>
              <a:t>p</a:t>
            </a:r>
            <a:r>
              <a:rPr lang="pl-PL" dirty="0" smtClean="0"/>
              <a:t>opełnia błędy w prawidłowym zapisie wyrazów</a:t>
            </a:r>
          </a:p>
          <a:p>
            <a:r>
              <a:rPr lang="pl-PL" dirty="0"/>
              <a:t>m</a:t>
            </a:r>
            <a:r>
              <a:rPr lang="pl-PL" dirty="0" smtClean="0"/>
              <a:t>a problemy z formułowaniem poprawnych gramatycznie wypowiedzi</a:t>
            </a:r>
          </a:p>
          <a:p>
            <a:r>
              <a:rPr lang="pl-PL" dirty="0"/>
              <a:t>p</a:t>
            </a:r>
            <a:r>
              <a:rPr lang="pl-PL" dirty="0" smtClean="0"/>
              <a:t>opełnia liczne błędy językowe w wypowiedziach pisemnych</a:t>
            </a:r>
          </a:p>
          <a:p>
            <a:r>
              <a:rPr lang="pl-PL" dirty="0"/>
              <a:t>o</a:t>
            </a:r>
            <a:r>
              <a:rPr lang="pl-PL" dirty="0" smtClean="0"/>
              <a:t>dpowiada ustnie i pisemnie w sposób uproszczony, krótko, schematycznie, czasem nie na temat</a:t>
            </a:r>
          </a:p>
          <a:p>
            <a:r>
              <a:rPr lang="pl-PL" dirty="0"/>
              <a:t>m</a:t>
            </a:r>
            <a:r>
              <a:rPr lang="pl-PL" dirty="0" smtClean="0"/>
              <a:t>a trudności z przyswajaniem języka obcego</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ZNACZNY UBYTEK SŁUCHU</a:t>
            </a:r>
            <a:endParaRPr lang="pl-PL" b="1" dirty="0"/>
          </a:p>
        </p:txBody>
      </p:sp>
      <p:sp>
        <p:nvSpPr>
          <p:cNvPr id="3" name="Symbol zastępczy zawartości 2"/>
          <p:cNvSpPr>
            <a:spLocks noGrp="1"/>
          </p:cNvSpPr>
          <p:nvPr>
            <p:ph idx="1"/>
          </p:nvPr>
        </p:nvSpPr>
        <p:spPr/>
        <p:txBody>
          <a:bodyPr>
            <a:normAutofit/>
          </a:bodyPr>
          <a:lstStyle/>
          <a:p>
            <a:r>
              <a:rPr lang="pl-PL" dirty="0"/>
              <a:t>s</a:t>
            </a:r>
            <a:r>
              <a:rPr lang="pl-PL" dirty="0" smtClean="0"/>
              <a:t>łaby rozwój mowy we wszystkich jej zakresach (leksykalnym, gramatycznym, artykulacyjnym)</a:t>
            </a:r>
          </a:p>
          <a:p>
            <a:r>
              <a:rPr lang="pl-PL" dirty="0"/>
              <a:t>n</a:t>
            </a:r>
            <a:r>
              <a:rPr lang="pl-PL" dirty="0" smtClean="0"/>
              <a:t>ie zauważa, nie różnicuje, a w związku z tym nie reaguje adekwatnie na dźwięki z otoczenia</a:t>
            </a:r>
          </a:p>
          <a:p>
            <a:r>
              <a:rPr lang="pl-PL" dirty="0"/>
              <a:t>m</a:t>
            </a:r>
            <a:r>
              <a:rPr lang="pl-PL" dirty="0" smtClean="0"/>
              <a:t>owę odbiera głównie na drodze wzrokowo-słuchowej</a:t>
            </a:r>
          </a:p>
          <a:p>
            <a:r>
              <a:rPr lang="pl-PL" dirty="0"/>
              <a:t>n</a:t>
            </a:r>
            <a:r>
              <a:rPr lang="pl-PL" dirty="0" smtClean="0"/>
              <a:t>ie korzysta z wypowiedzi innych uczniów w klasie</a:t>
            </a:r>
          </a:p>
          <a:p>
            <a:r>
              <a:rPr lang="pl-PL" dirty="0"/>
              <a:t>m</a:t>
            </a:r>
            <a:r>
              <a:rPr lang="pl-PL" dirty="0" smtClean="0"/>
              <a:t>a bardzo słabą pamięć słuchową</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SPECYFICZNE TRUDNOŚCI SZKOLNE</a:t>
            </a:r>
            <a:endParaRPr lang="pl-PL" b="1" dirty="0"/>
          </a:p>
        </p:txBody>
      </p:sp>
      <p:sp>
        <p:nvSpPr>
          <p:cNvPr id="3" name="Symbol zastępczy zawartości 2"/>
          <p:cNvSpPr>
            <a:spLocks noGrp="1"/>
          </p:cNvSpPr>
          <p:nvPr>
            <p:ph idx="1"/>
          </p:nvPr>
        </p:nvSpPr>
        <p:spPr/>
        <p:txBody>
          <a:bodyPr>
            <a:normAutofit/>
          </a:bodyPr>
          <a:lstStyle/>
          <a:p>
            <a:r>
              <a:rPr lang="pl-PL" dirty="0"/>
              <a:t>z</a:t>
            </a:r>
            <a:r>
              <a:rPr lang="pl-PL" dirty="0" smtClean="0"/>
              <a:t>nacznie ograniczony zasób wiedzy ogólnej, powodujący istotne problemy w opanowaniu wiadomości ze wszystkich przedmiotów</a:t>
            </a:r>
          </a:p>
          <a:p>
            <a:r>
              <a:rPr lang="pl-PL" dirty="0"/>
              <a:t>z</a:t>
            </a:r>
            <a:r>
              <a:rPr lang="pl-PL" dirty="0" smtClean="0"/>
              <a:t>nacznie ograniczony zasób słownictwa czynnego i biernego</a:t>
            </a:r>
          </a:p>
          <a:p>
            <a:r>
              <a:rPr lang="pl-PL" dirty="0"/>
              <a:t>t</a:t>
            </a:r>
            <a:r>
              <a:rPr lang="pl-PL" dirty="0" smtClean="0"/>
              <a:t>rudności z prawidłowym formułowaniem wypowiedzi pisemnych</a:t>
            </a:r>
          </a:p>
          <a:p>
            <a:r>
              <a:rPr lang="pl-PL" dirty="0"/>
              <a:t>b</a:t>
            </a:r>
            <a:r>
              <a:rPr lang="pl-PL" dirty="0" smtClean="0"/>
              <a:t>ardzo dużo błędów językowych, wypowiedzi niekomunikatywne</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1785926"/>
            <a:ext cx="8258204" cy="4221365"/>
          </a:xfrm>
        </p:spPr>
        <p:txBody>
          <a:bodyPr/>
          <a:lstStyle/>
          <a:p>
            <a:r>
              <a:rPr lang="pl-PL" dirty="0"/>
              <a:t>u</a:t>
            </a:r>
            <a:r>
              <a:rPr lang="pl-PL" dirty="0" smtClean="0"/>
              <a:t>czeń rzadko i niechętnie wypowiada się na lekcji</a:t>
            </a:r>
          </a:p>
          <a:p>
            <a:r>
              <a:rPr lang="pl-PL" dirty="0"/>
              <a:t>m</a:t>
            </a:r>
            <a:r>
              <a:rPr lang="pl-PL" dirty="0" smtClean="0"/>
              <a:t>owa niewyraźna, co powoduje, że wypowiedzi ucznia, odpowiedzi na pytania mogą być niezrozumiałe</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GŁĘBOKI UBYTEK SŁUCHU</a:t>
            </a:r>
            <a:endParaRPr lang="pl-PL" b="1" dirty="0"/>
          </a:p>
        </p:txBody>
      </p:sp>
      <p:sp>
        <p:nvSpPr>
          <p:cNvPr id="3" name="Symbol zastępczy zawartości 2"/>
          <p:cNvSpPr>
            <a:spLocks noGrp="1"/>
          </p:cNvSpPr>
          <p:nvPr>
            <p:ph idx="1"/>
          </p:nvPr>
        </p:nvSpPr>
        <p:spPr/>
        <p:txBody>
          <a:bodyPr>
            <a:normAutofit/>
          </a:bodyPr>
          <a:lstStyle/>
          <a:p>
            <a:r>
              <a:rPr lang="pl-PL" dirty="0"/>
              <a:t>s</a:t>
            </a:r>
            <a:r>
              <a:rPr lang="pl-PL" dirty="0" smtClean="0"/>
              <a:t>łaby rozwój mowy we wszystkich jej zakresach (leksykalnym, gramatycznym, artykulacyjnym) oraz w zakresie jej rozumienia</a:t>
            </a:r>
          </a:p>
          <a:p>
            <a:r>
              <a:rPr lang="pl-PL" dirty="0"/>
              <a:t>g</a:t>
            </a:r>
            <a:r>
              <a:rPr lang="pl-PL" dirty="0" smtClean="0"/>
              <a:t>łos jest często głuchy, bądź piskliwy, zdarza się wymowa nosowa</a:t>
            </a:r>
          </a:p>
          <a:p>
            <a:r>
              <a:rPr lang="pl-PL" dirty="0"/>
              <a:t>c</a:t>
            </a:r>
            <a:r>
              <a:rPr lang="pl-PL" dirty="0" smtClean="0"/>
              <a:t>zęsto zakłócony jest rytm mowy, melodia, akcent i właściwa intonacja</a:t>
            </a:r>
          </a:p>
          <a:p>
            <a:r>
              <a:rPr lang="pl-PL" dirty="0"/>
              <a:t>u</a:t>
            </a:r>
            <a:r>
              <a:rPr lang="pl-PL" dirty="0" smtClean="0"/>
              <a:t>czeń mówi zbyt szybko lub nadmiernie przeciąga głoski</a:t>
            </a:r>
          </a:p>
          <a:p>
            <a:r>
              <a:rPr lang="pl-PL" dirty="0"/>
              <a:t>m</a:t>
            </a:r>
            <a:r>
              <a:rPr lang="pl-PL" dirty="0" smtClean="0"/>
              <a:t>owę odbiera głównie na drodze wzrokowej</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SPECYFICZNE TRUDNOŚCI SZKOLNE</a:t>
            </a:r>
            <a:endParaRPr lang="pl-PL" b="1" dirty="0"/>
          </a:p>
        </p:txBody>
      </p:sp>
      <p:sp>
        <p:nvSpPr>
          <p:cNvPr id="3" name="Symbol zastępczy zawartości 2"/>
          <p:cNvSpPr>
            <a:spLocks noGrp="1"/>
          </p:cNvSpPr>
          <p:nvPr>
            <p:ph idx="1"/>
          </p:nvPr>
        </p:nvSpPr>
        <p:spPr/>
        <p:txBody>
          <a:bodyPr>
            <a:normAutofit/>
          </a:bodyPr>
          <a:lstStyle/>
          <a:p>
            <a:r>
              <a:rPr lang="pl-PL" dirty="0"/>
              <a:t>m</a:t>
            </a:r>
            <a:r>
              <a:rPr lang="pl-PL" dirty="0" smtClean="0"/>
              <a:t>a trudności z komunikowaniem się, często nie jest w pełni rozumiany przez otoczenie</a:t>
            </a:r>
          </a:p>
          <a:p>
            <a:r>
              <a:rPr lang="pl-PL" dirty="0"/>
              <a:t>z</a:t>
            </a:r>
            <a:r>
              <a:rPr lang="pl-PL" dirty="0" smtClean="0"/>
              <a:t> trudem nawiązuje kontakty społeczne</a:t>
            </a:r>
          </a:p>
          <a:p>
            <a:r>
              <a:rPr lang="pl-PL" dirty="0"/>
              <a:t>m</a:t>
            </a:r>
            <a:r>
              <a:rPr lang="pl-PL" dirty="0" smtClean="0"/>
              <a:t>a ograniczona wiedzę, ponieważ korzysta głównie z zapisu graficznego i odczytywania mowy z ust</a:t>
            </a:r>
          </a:p>
          <a:p>
            <a:r>
              <a:rPr lang="pl-PL" dirty="0"/>
              <a:t>m</a:t>
            </a:r>
            <a:r>
              <a:rPr lang="pl-PL" dirty="0" smtClean="0"/>
              <a:t>a tendencję do uczenia się na pamięć bez rozumienia treści</a:t>
            </a:r>
          </a:p>
          <a:p>
            <a:r>
              <a:rPr lang="pl-PL" dirty="0"/>
              <a:t>o</a:t>
            </a:r>
            <a:r>
              <a:rPr lang="pl-PL" dirty="0" smtClean="0"/>
              <a:t>dpowiada na pytania odtwarzając wyuczone fragmenty tekstu</a:t>
            </a: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URZĄDZENIA WSPOMAGAJĄCE SŁYSZENIE</a:t>
            </a:r>
            <a:endParaRPr lang="pl-PL" b="1" dirty="0"/>
          </a:p>
        </p:txBody>
      </p:sp>
      <p:sp>
        <p:nvSpPr>
          <p:cNvPr id="3" name="Symbol zastępczy zawartości 2"/>
          <p:cNvSpPr>
            <a:spLocks noGrp="1"/>
          </p:cNvSpPr>
          <p:nvPr>
            <p:ph idx="1"/>
          </p:nvPr>
        </p:nvSpPr>
        <p:spPr>
          <a:xfrm>
            <a:off x="428596" y="1643050"/>
            <a:ext cx="8258204" cy="4364241"/>
          </a:xfrm>
        </p:spPr>
        <p:txBody>
          <a:bodyPr/>
          <a:lstStyle/>
          <a:p>
            <a:r>
              <a:rPr lang="pl-PL" dirty="0" smtClean="0"/>
              <a:t>aparaty</a:t>
            </a:r>
            <a:r>
              <a:rPr lang="pl-PL" b="1" dirty="0" smtClean="0"/>
              <a:t> </a:t>
            </a:r>
            <a:r>
              <a:rPr lang="pl-PL" dirty="0" smtClean="0"/>
              <a:t>słuchowe (zauszne, </a:t>
            </a:r>
            <a:r>
              <a:rPr lang="pl-PL" dirty="0" err="1" smtClean="0"/>
              <a:t>wewnątrzuszne</a:t>
            </a:r>
            <a:r>
              <a:rPr lang="pl-PL" dirty="0" smtClean="0"/>
              <a:t>, wewnątrzkanałowe)</a:t>
            </a:r>
          </a:p>
          <a:p>
            <a:r>
              <a:rPr lang="pl-PL" dirty="0" smtClean="0"/>
              <a:t>implanty ślimakowe (wszczepiane w uchu wewnętrznym)</a:t>
            </a:r>
          </a:p>
          <a:p>
            <a:r>
              <a:rPr lang="pl-PL" dirty="0" smtClean="0"/>
              <a:t>implanty pniowe (wszczepiane do pnia mózgu)</a:t>
            </a:r>
          </a:p>
          <a:p>
            <a:r>
              <a:rPr lang="pl-PL" dirty="0" smtClean="0"/>
              <a:t>system FM (system wspomagający słyszenie, odbiornik połączony z aparatem słuchowym i mikrofon z nadajnikiem).</a:t>
            </a:r>
          </a:p>
          <a:p>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WADY SŁUCHU ZE WZGLĘDU NA MIEJSCE USZKODZENIA</a:t>
            </a:r>
            <a:endParaRPr lang="pl-PL" b="1" dirty="0"/>
          </a:p>
        </p:txBody>
      </p:sp>
      <p:sp>
        <p:nvSpPr>
          <p:cNvPr id="3" name="Symbol zastępczy zawartości 2"/>
          <p:cNvSpPr>
            <a:spLocks noGrp="1"/>
          </p:cNvSpPr>
          <p:nvPr>
            <p:ph idx="1"/>
          </p:nvPr>
        </p:nvSpPr>
        <p:spPr>
          <a:xfrm>
            <a:off x="428596" y="2143116"/>
            <a:ext cx="8258204" cy="3864175"/>
          </a:xfrm>
        </p:spPr>
        <p:txBody>
          <a:bodyPr/>
          <a:lstStyle/>
          <a:p>
            <a:pPr>
              <a:buNone/>
            </a:pPr>
            <a:r>
              <a:rPr lang="pl-PL" dirty="0" smtClean="0"/>
              <a:t>  Wady słuchu ze względu na miejsce uszkodzenia narządu słuchu dzielą się na typ:</a:t>
            </a:r>
          </a:p>
          <a:p>
            <a:pPr>
              <a:buNone/>
            </a:pPr>
            <a:r>
              <a:rPr lang="pl-PL" dirty="0" smtClean="0"/>
              <a:t>- </a:t>
            </a:r>
            <a:r>
              <a:rPr lang="pl-PL" dirty="0" err="1" smtClean="0"/>
              <a:t>przewodzeniowy</a:t>
            </a:r>
            <a:endParaRPr lang="pl-PL" dirty="0" smtClean="0"/>
          </a:p>
          <a:p>
            <a:pPr>
              <a:buNone/>
            </a:pPr>
            <a:r>
              <a:rPr lang="pl-PL" dirty="0" smtClean="0"/>
              <a:t>- odbiorczy</a:t>
            </a:r>
          </a:p>
          <a:p>
            <a:pPr>
              <a:buNone/>
            </a:pPr>
            <a:r>
              <a:rPr lang="pl-PL" dirty="0" smtClean="0"/>
              <a:t>- mieszany</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URZĄDZENIA WSPOMAGAJĄCE SŁYSZENIE</a:t>
            </a:r>
            <a:endParaRPr lang="pl-PL" dirty="0"/>
          </a:p>
        </p:txBody>
      </p:sp>
      <p:sp>
        <p:nvSpPr>
          <p:cNvPr id="3" name="Symbol zastępczy zawartości 2"/>
          <p:cNvSpPr>
            <a:spLocks noGrp="1"/>
          </p:cNvSpPr>
          <p:nvPr>
            <p:ph idx="1"/>
          </p:nvPr>
        </p:nvSpPr>
        <p:spPr>
          <a:xfrm>
            <a:off x="428596" y="1643050"/>
            <a:ext cx="8258204" cy="4364241"/>
          </a:xfrm>
        </p:spPr>
        <p:txBody>
          <a:bodyPr>
            <a:normAutofit/>
          </a:bodyPr>
          <a:lstStyle/>
          <a:p>
            <a:pPr>
              <a:buNone/>
            </a:pPr>
            <a:r>
              <a:rPr lang="pl-PL" dirty="0" smtClean="0"/>
              <a:t>  Zarówno aparaty słuchowe, jak i implanty ślimakowe oraz pniowe są protezami i w związku  z tym żadne z nich nie zastępuje normalnego słyszenia  ani też nie kompensuje w pełni ubytku słuchu. Protezy mogą wzmacniać słuch tylko w takim zakresie, na jaki pozwalają resztki słuchowe. Jeżeli uczeń ma resztki słuchu tylko do 2000Hz, to żaden aparat ani implant nie umożliwi mu słyszenia dźwięków, których częstotliwość jest wyższa niż 2000Hz.</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URZĄDZENIA WSPOMAGAJĄCE SŁYSZENIE</a:t>
            </a:r>
            <a:endParaRPr lang="pl-PL" dirty="0"/>
          </a:p>
        </p:txBody>
      </p:sp>
      <p:sp>
        <p:nvSpPr>
          <p:cNvPr id="3" name="Symbol zastępczy zawartości 2"/>
          <p:cNvSpPr>
            <a:spLocks noGrp="1"/>
          </p:cNvSpPr>
          <p:nvPr>
            <p:ph idx="1"/>
          </p:nvPr>
        </p:nvSpPr>
        <p:spPr>
          <a:xfrm>
            <a:off x="428596" y="1714488"/>
            <a:ext cx="8258204" cy="4292803"/>
          </a:xfrm>
        </p:spPr>
        <p:txBody>
          <a:bodyPr/>
          <a:lstStyle/>
          <a:p>
            <a:pPr>
              <a:buNone/>
            </a:pPr>
            <a:r>
              <a:rPr lang="pl-PL" dirty="0" smtClean="0"/>
              <a:t>  Nowoczesne aparaty słuchowe i implanty wzmacniają dźwięki o 40 do 60 decybeli. Każde urządzenie wzmacniające słuch wzmacnia wszystkie dźwięki z otoczenia. Uczeń odbiera głos nauczyciela, wypowiedzi innych uczniów oraz ogólny hałas panujący w pomieszczeniu. Dlatego musi nauczyć się wyławiać z chaosu informacji dźwiękowych te dźwięki, które stanowią mowę. </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28596" y="274638"/>
            <a:ext cx="8258204" cy="1082660"/>
          </a:xfrm>
        </p:spPr>
        <p:txBody>
          <a:bodyPr/>
          <a:lstStyle/>
          <a:p>
            <a:pPr algn="ctr"/>
            <a:r>
              <a:rPr lang="pl-PL" dirty="0" smtClean="0"/>
              <a:t>ODCZYTYWANIE MOWY Z UST</a:t>
            </a:r>
            <a:endParaRPr lang="pl-PL" dirty="0"/>
          </a:p>
        </p:txBody>
      </p:sp>
      <p:sp>
        <p:nvSpPr>
          <p:cNvPr id="2" name="Symbol zastępczy zawartości 1"/>
          <p:cNvSpPr>
            <a:spLocks noGrp="1"/>
          </p:cNvSpPr>
          <p:nvPr>
            <p:ph idx="1"/>
          </p:nvPr>
        </p:nvSpPr>
        <p:spPr>
          <a:xfrm>
            <a:off x="428596" y="1714488"/>
            <a:ext cx="8258204" cy="4292803"/>
          </a:xfrm>
        </p:spPr>
        <p:txBody>
          <a:bodyPr>
            <a:normAutofit/>
          </a:bodyPr>
          <a:lstStyle/>
          <a:p>
            <a:pPr marL="109728" indent="0">
              <a:buNone/>
            </a:pPr>
            <a:r>
              <a:rPr lang="pl-PL" b="1" dirty="0" smtClean="0"/>
              <a:t>TRUDNOŚCI:</a:t>
            </a:r>
          </a:p>
          <a:p>
            <a:pPr>
              <a:buNone/>
            </a:pPr>
            <a:r>
              <a:rPr lang="pl-PL" dirty="0" smtClean="0"/>
              <a:t>- obraz wizualny mowy jest niejednoznaczny i mniej wyrazisty niż dźwiękowy</a:t>
            </a:r>
          </a:p>
          <a:p>
            <a:pPr>
              <a:buNone/>
            </a:pPr>
            <a:r>
              <a:rPr lang="pl-PL" dirty="0" smtClean="0"/>
              <a:t>- układy artykulacyjne, wykonywane przez narządy mowy, są bardzo do siebie podobne</a:t>
            </a:r>
          </a:p>
          <a:p>
            <a:pPr>
              <a:buNone/>
            </a:pPr>
            <a:r>
              <a:rPr lang="pl-PL" dirty="0" smtClean="0"/>
              <a:t>- tylko jedna trzecia głosek polskich jest artykułowana na tyle wyraźnie, że można je wyróżnić wzrokowo, chociaż i one nie są wymawiane w sposób jednoznaczny (b-</a:t>
            </a:r>
            <a:r>
              <a:rPr lang="pl-PL" dirty="0" err="1" smtClean="0"/>
              <a:t>p,m</a:t>
            </a:r>
            <a:r>
              <a:rPr lang="pl-PL" dirty="0" smtClean="0"/>
              <a:t>; a-</a:t>
            </a:r>
            <a:r>
              <a:rPr lang="pl-PL" dirty="0" err="1" smtClean="0"/>
              <a:t>e,ę</a:t>
            </a:r>
            <a:r>
              <a:rPr lang="pl-PL" dirty="0" smtClean="0"/>
              <a:t>; u-ł; itd.)</a:t>
            </a: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dirty="0" smtClean="0"/>
              <a:t>ODCZYTYWANIE MOWY Z UST</a:t>
            </a:r>
            <a:endParaRPr lang="pl-PL" dirty="0"/>
          </a:p>
        </p:txBody>
      </p:sp>
      <p:sp>
        <p:nvSpPr>
          <p:cNvPr id="2" name="Symbol zastępczy zawartości 1"/>
          <p:cNvSpPr>
            <a:spLocks noGrp="1"/>
          </p:cNvSpPr>
          <p:nvPr>
            <p:ph idx="1"/>
          </p:nvPr>
        </p:nvSpPr>
        <p:spPr/>
        <p:txBody>
          <a:bodyPr>
            <a:normAutofit/>
          </a:bodyPr>
          <a:lstStyle/>
          <a:p>
            <a:pPr>
              <a:buNone/>
            </a:pPr>
            <a:r>
              <a:rPr lang="pl-PL" dirty="0" smtClean="0"/>
              <a:t>- zdecydowana większość głosek jest nierozróżnialna, ponieważ ruchy artykulacyjne odbywają się przy nieznacznie tylko uchylonych ustach lub w głębi ust (t, d, k, g, j, </a:t>
            </a:r>
            <a:r>
              <a:rPr lang="pl-PL" dirty="0" err="1" smtClean="0"/>
              <a:t>sz</a:t>
            </a:r>
            <a:r>
              <a:rPr lang="pl-PL" dirty="0" smtClean="0"/>
              <a:t>, </a:t>
            </a:r>
            <a:r>
              <a:rPr lang="pl-PL" dirty="0" err="1" smtClean="0"/>
              <a:t>cz</a:t>
            </a:r>
            <a:r>
              <a:rPr lang="pl-PL" dirty="0" smtClean="0"/>
              <a:t>)</a:t>
            </a:r>
          </a:p>
          <a:p>
            <a:pPr>
              <a:buNone/>
            </a:pPr>
            <a:r>
              <a:rPr lang="pl-PL" dirty="0" smtClean="0"/>
              <a:t>- wymowa poszczególnych głosek ulega upodobnieniom ze względu na głoski poprzedzające lub następujące po nich</a:t>
            </a:r>
          </a:p>
          <a:p>
            <a:pPr>
              <a:buNone/>
            </a:pPr>
            <a:r>
              <a:rPr lang="pl-PL" dirty="0" smtClean="0"/>
              <a:t>- szybkie tempo artykulacji (dorosły człowiek w ciągu sekundy wykonuje od 10 do 20 układów artykulacyjnych).</a:t>
            </a: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dirty="0" smtClean="0"/>
              <a:t>ODCZYTYWANIE MOWY Z UST</a:t>
            </a:r>
            <a:endParaRPr lang="pl-PL" dirty="0"/>
          </a:p>
        </p:txBody>
      </p:sp>
      <p:sp>
        <p:nvSpPr>
          <p:cNvPr id="2" name="Symbol zastępczy zawartości 1"/>
          <p:cNvSpPr>
            <a:spLocks noGrp="1"/>
          </p:cNvSpPr>
          <p:nvPr>
            <p:ph idx="1"/>
          </p:nvPr>
        </p:nvSpPr>
        <p:spPr/>
        <p:txBody>
          <a:bodyPr/>
          <a:lstStyle/>
          <a:p>
            <a:r>
              <a:rPr lang="pl-PL" dirty="0" smtClean="0"/>
              <a:t>Odczytywanie mowy z ust możliwe jest tylko w zakresie słownictwa znanego odbiorcy. Niemożliwe do odczytania są wyrazy zupełnie nieznane.  </a:t>
            </a:r>
          </a:p>
          <a:p>
            <a:r>
              <a:rPr lang="pl-PL" dirty="0" smtClean="0"/>
              <a:t>Odczytywanie mowy z ust uzależnione jest od wiedzy językowej osoby z wadą słuchu i praktyki w komunikacji werbalnej.</a:t>
            </a:r>
          </a:p>
          <a:p>
            <a:r>
              <a:rPr lang="pl-PL" dirty="0" smtClean="0"/>
              <a:t>Niezbędnym warunkiem do odczytywania mowy z ust jest możliwość obserwacji całej twarzy osoby mówiącej.</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dirty="0" smtClean="0"/>
              <a:t>ODCZYTYWANIE MOWY Z UST</a:t>
            </a:r>
            <a:endParaRPr lang="pl-PL" dirty="0"/>
          </a:p>
        </p:txBody>
      </p:sp>
      <p:sp>
        <p:nvSpPr>
          <p:cNvPr id="2" name="Symbol zastępczy zawartości 1"/>
          <p:cNvSpPr>
            <a:spLocks noGrp="1"/>
          </p:cNvSpPr>
          <p:nvPr>
            <p:ph idx="1"/>
          </p:nvPr>
        </p:nvSpPr>
        <p:spPr/>
        <p:txBody>
          <a:bodyPr/>
          <a:lstStyle/>
          <a:p>
            <a:r>
              <a:rPr lang="pl-PL" dirty="0" smtClean="0"/>
              <a:t>Warunkiem koniecznym do dobrego odczytywania mowy z ust jest właściwe oświetlenie twarzy mówiącego.</a:t>
            </a:r>
          </a:p>
          <a:p>
            <a:endParaRPr lang="pl-PL" dirty="0" smtClean="0"/>
          </a:p>
          <a:p>
            <a:r>
              <a:rPr lang="pl-PL" b="1" dirty="0" smtClean="0"/>
              <a:t>Odczytywanie mowy z ust jest czynnością bardzo trudną, wymagającą maksymalnej koncentracji uwagi i zaangażowania wielu procesów poznawczych oraz percepcyjnych. Stąd łatwo o zmęczenie i błędy.</a:t>
            </a:r>
            <a:endParaRPr lang="pl-PL"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SPECJALNE POTRZEBY EDUKACYJNE UCZNIÓW Z WADAMI SŁUCHU</a:t>
            </a:r>
            <a:endParaRPr lang="pl-PL" b="1" dirty="0"/>
          </a:p>
        </p:txBody>
      </p:sp>
      <p:sp>
        <p:nvSpPr>
          <p:cNvPr id="3" name="Symbol zastępczy zawartości 2"/>
          <p:cNvSpPr>
            <a:spLocks noGrp="1"/>
          </p:cNvSpPr>
          <p:nvPr>
            <p:ph idx="1"/>
          </p:nvPr>
        </p:nvSpPr>
        <p:spPr>
          <a:xfrm>
            <a:off x="500034" y="2204864"/>
            <a:ext cx="8186766" cy="3802427"/>
          </a:xfrm>
        </p:spPr>
        <p:txBody>
          <a:bodyPr/>
          <a:lstStyle/>
          <a:p>
            <a:r>
              <a:rPr lang="pl-PL" dirty="0" smtClean="0"/>
              <a:t>Specjalne potrzeby edukacyjne dotyczą różnych zakresów np. warunków pracy na lekcjach, indywidualizacji zadań, odpowiednich warunków na egzaminach, dostosowania metod i form pracy na lekcjach, dodatkowych zajęć indywidualnych.</a:t>
            </a: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PODSTAWA PROGRAMOWA</a:t>
            </a:r>
            <a:endParaRPr lang="pl-PL" b="1" dirty="0"/>
          </a:p>
        </p:txBody>
      </p:sp>
      <p:sp>
        <p:nvSpPr>
          <p:cNvPr id="3" name="Symbol zastępczy zawartości 2"/>
          <p:cNvSpPr>
            <a:spLocks noGrp="1"/>
          </p:cNvSpPr>
          <p:nvPr>
            <p:ph idx="1"/>
          </p:nvPr>
        </p:nvSpPr>
        <p:spPr/>
        <p:txBody>
          <a:bodyPr>
            <a:normAutofit/>
          </a:bodyPr>
          <a:lstStyle/>
          <a:p>
            <a:r>
              <a:rPr lang="pl-PL" dirty="0" smtClean="0"/>
              <a:t>Uczniowie </a:t>
            </a:r>
            <a:r>
              <a:rPr lang="pl-PL" dirty="0" err="1" smtClean="0"/>
              <a:t>słabosłyszący</a:t>
            </a:r>
            <a:r>
              <a:rPr lang="pl-PL" dirty="0" smtClean="0"/>
              <a:t> i niesłyszący realizują podstawę programową. W przypadku uczniów z wadami słuchu nauczyciele powinni dążyć do realizacji możliwie pełnego zakresu treści. Modyfikacja podstawy programowej powinna dotyczyć przede wszystkim formy językowej treści, co spowoduje, że staną się one bardziej przystępne do opanowania przez uczniów niedoskonale władających systemem językowym.</a:t>
            </a: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60672" cy="1615491"/>
          </a:xfrm>
        </p:spPr>
        <p:txBody>
          <a:bodyPr>
            <a:noAutofit/>
          </a:bodyPr>
          <a:lstStyle/>
          <a:p>
            <a:pPr algn="ctr"/>
            <a:r>
              <a:rPr lang="pl-PL" sz="2800" b="1" dirty="0" smtClean="0"/>
              <a:t>TRUDNOŚCI WYNIKAJĄCE Z USZKODZENIA SŁUCHU I ZASADY PRACY WSPOMAGAJĄCE PROCES EDUKACYJNY</a:t>
            </a:r>
            <a:endParaRPr lang="pl-PL" sz="2800" b="1" dirty="0"/>
          </a:p>
        </p:txBody>
      </p:sp>
      <p:sp>
        <p:nvSpPr>
          <p:cNvPr id="3" name="Symbol zastępczy zawartości 2"/>
          <p:cNvSpPr>
            <a:spLocks noGrp="1"/>
          </p:cNvSpPr>
          <p:nvPr>
            <p:ph idx="1"/>
          </p:nvPr>
        </p:nvSpPr>
        <p:spPr>
          <a:xfrm>
            <a:off x="395536" y="2420888"/>
            <a:ext cx="8258204" cy="4006481"/>
          </a:xfrm>
        </p:spPr>
        <p:txBody>
          <a:bodyPr/>
          <a:lstStyle/>
          <a:p>
            <a:r>
              <a:rPr lang="pl-PL" b="1" dirty="0" smtClean="0"/>
              <a:t>Trudności w przyswajaniu pojęć, umiejętności ich definiowania i budowania systemu pojęć.</a:t>
            </a:r>
          </a:p>
          <a:p>
            <a:r>
              <a:rPr lang="pl-PL" dirty="0" smtClean="0"/>
              <a:t>Zasady pracy:</a:t>
            </a:r>
          </a:p>
          <a:p>
            <a:pPr>
              <a:buNone/>
            </a:pPr>
            <a:r>
              <a:rPr lang="pl-PL" dirty="0" smtClean="0"/>
              <a:t>- wypisywanie na tablicy słów kluczowych i jak najczęstsze używanie pomocy wizualnych (tablic, wykresów, rysunków itp.)</a:t>
            </a:r>
          </a:p>
          <a:p>
            <a:pPr>
              <a:buNone/>
            </a:pPr>
            <a:r>
              <a:rPr lang="pl-PL" dirty="0" smtClean="0"/>
              <a:t>- wyjaśnianie pojęć nieznanych i abstrakcyjnych</a:t>
            </a:r>
          </a:p>
          <a:p>
            <a:pPr>
              <a:buNone/>
            </a:pP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492896"/>
            <a:ext cx="8229600" cy="3633267"/>
          </a:xfrm>
        </p:spPr>
        <p:txBody>
          <a:bodyPr/>
          <a:lstStyle/>
          <a:p>
            <a:pPr>
              <a:buNone/>
            </a:pPr>
            <a:r>
              <a:rPr lang="pl-PL" dirty="0" smtClean="0"/>
              <a:t>- stopniowanie trudności</a:t>
            </a:r>
          </a:p>
          <a:p>
            <a:pPr>
              <a:buNone/>
            </a:pPr>
            <a:r>
              <a:rPr lang="pl-PL" dirty="0" smtClean="0"/>
              <a:t>- pomoc w analizie treści tekstów – ukierunkowana praca z tekstem (zwrócenie uwagi na związki przyczynowo-skutkowe i czasowo-przestrzenne).</a:t>
            </a:r>
          </a:p>
          <a:p>
            <a:pPr>
              <a:buNone/>
            </a:pP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Niedosłuch typu </a:t>
            </a:r>
            <a:r>
              <a:rPr lang="pl-PL" b="1" dirty="0" err="1" smtClean="0"/>
              <a:t>przewodzeniowego</a:t>
            </a:r>
            <a:endParaRPr lang="pl-PL" b="1" dirty="0"/>
          </a:p>
        </p:txBody>
      </p:sp>
      <p:sp>
        <p:nvSpPr>
          <p:cNvPr id="3" name="Symbol zastępczy zawartości 2"/>
          <p:cNvSpPr>
            <a:spLocks noGrp="1"/>
          </p:cNvSpPr>
          <p:nvPr>
            <p:ph idx="1"/>
          </p:nvPr>
        </p:nvSpPr>
        <p:spPr>
          <a:xfrm>
            <a:off x="428596" y="1928802"/>
            <a:ext cx="8258204" cy="4078489"/>
          </a:xfrm>
        </p:spPr>
        <p:txBody>
          <a:bodyPr/>
          <a:lstStyle/>
          <a:p>
            <a:r>
              <a:rPr lang="pl-PL" dirty="0" smtClean="0"/>
              <a:t>Uszkodzenie dotyczy obszarów ucha zewnętrznego oraz ucha środkowego. Większość wad słuchu tego typu leczona jest farmakologicznie i/lub operacyjnie. </a:t>
            </a:r>
            <a:endParaRPr lang="pl-PL" dirty="0"/>
          </a:p>
          <a:p>
            <a:r>
              <a:rPr lang="pl-PL" dirty="0" smtClean="0"/>
              <a:t>Uszkodzenia tego typu powodują ubytki słuchu lekkiego i średniego stopnia.</a:t>
            </a:r>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endParaRPr lang="pl-PL" dirty="0"/>
          </a:p>
        </p:txBody>
      </p:sp>
      <p:sp>
        <p:nvSpPr>
          <p:cNvPr id="3" name="Symbol zastępczy zawartości 2"/>
          <p:cNvSpPr>
            <a:spLocks noGrp="1"/>
          </p:cNvSpPr>
          <p:nvPr>
            <p:ph idx="1"/>
          </p:nvPr>
        </p:nvSpPr>
        <p:spPr>
          <a:xfrm>
            <a:off x="457200" y="2132856"/>
            <a:ext cx="8229600" cy="3993307"/>
          </a:xfrm>
        </p:spPr>
        <p:txBody>
          <a:bodyPr/>
          <a:lstStyle/>
          <a:p>
            <a:r>
              <a:rPr lang="pl-PL" b="1" dirty="0" smtClean="0"/>
              <a:t>Trudności w językowej organizacji tekstu w zakresie formułowania opinii, sądów, argumentowania, wartościowania itp.</a:t>
            </a:r>
          </a:p>
          <a:p>
            <a:r>
              <a:rPr lang="pl-PL" dirty="0" smtClean="0"/>
              <a:t>Zasady pracy:</a:t>
            </a:r>
          </a:p>
          <a:p>
            <a:pPr>
              <a:buNone/>
            </a:pPr>
            <a:r>
              <a:rPr lang="pl-PL" dirty="0" smtClean="0"/>
              <a:t>- pomoc w dokonywaniu interpretacji treści</a:t>
            </a:r>
          </a:p>
          <a:p>
            <a:pPr>
              <a:buNone/>
            </a:pPr>
            <a:r>
              <a:rPr lang="pl-PL" dirty="0" smtClean="0"/>
              <a:t>- pomoc w formułowaniu odpowiedzi, przygotowanie planu wypowiedzi ułożonego w formie pytań.</a:t>
            </a:r>
          </a:p>
          <a:p>
            <a:endParaRPr lang="pl-PL" b="1"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204864"/>
            <a:ext cx="8229600" cy="3921299"/>
          </a:xfrm>
        </p:spPr>
        <p:txBody>
          <a:bodyPr>
            <a:normAutofit/>
          </a:bodyPr>
          <a:lstStyle/>
          <a:p>
            <a:r>
              <a:rPr lang="pl-PL" b="1" dirty="0" smtClean="0"/>
              <a:t>Trudności w formułowaniu wypowiedzi (ubogi zasób słownictwa, błędy składniowe, błędy stylistyczne).</a:t>
            </a:r>
          </a:p>
          <a:p>
            <a:r>
              <a:rPr lang="pl-PL" dirty="0" smtClean="0"/>
              <a:t>Zasady pracy:</a:t>
            </a:r>
          </a:p>
          <a:p>
            <a:pPr>
              <a:buNone/>
            </a:pPr>
            <a:r>
              <a:rPr lang="pl-PL" dirty="0" smtClean="0"/>
              <a:t>- zadawanie pytań pomocniczych ułatwiających przeprowadzenie spójnej, logicznej linii narracyjnej</a:t>
            </a:r>
          </a:p>
          <a:p>
            <a:pPr>
              <a:buNone/>
            </a:pPr>
            <a:r>
              <a:rPr lang="pl-PL" dirty="0" smtClean="0"/>
              <a:t>- ćwiczenia doskonalące sprawność językową w pracach pisemnych (poprawność stylistyczna, gramatyczna, interpunkcyjna).</a:t>
            </a: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276872"/>
            <a:ext cx="8229600" cy="3849291"/>
          </a:xfrm>
        </p:spPr>
        <p:txBody>
          <a:bodyPr/>
          <a:lstStyle/>
          <a:p>
            <a:r>
              <a:rPr lang="pl-PL" b="1" dirty="0" smtClean="0"/>
              <a:t>Trudności w selekcjonowaniu informacji</a:t>
            </a:r>
          </a:p>
          <a:p>
            <a:r>
              <a:rPr lang="pl-PL" dirty="0" smtClean="0"/>
              <a:t>Zasady pracy:</a:t>
            </a:r>
          </a:p>
          <a:p>
            <a:pPr>
              <a:buNone/>
            </a:pPr>
            <a:r>
              <a:rPr lang="pl-PL" dirty="0" smtClean="0"/>
              <a:t>- pomoc uczniowi w dokonywaniu selekcji materiału – wskazywanie informacji istotnych z punktu widzenia zrozumienia i opanowania materiału</a:t>
            </a:r>
          </a:p>
          <a:p>
            <a:pPr>
              <a:buNone/>
            </a:pPr>
            <a:r>
              <a:rPr lang="pl-PL" dirty="0" smtClean="0"/>
              <a:t>- przygotowywanie przez nauczycieli notatek zawierających najistotniejsze informacje.</a:t>
            </a: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132856"/>
            <a:ext cx="8229600" cy="3993307"/>
          </a:xfrm>
        </p:spPr>
        <p:txBody>
          <a:bodyPr>
            <a:normAutofit/>
          </a:bodyPr>
          <a:lstStyle/>
          <a:p>
            <a:r>
              <a:rPr lang="pl-PL" b="1" dirty="0" smtClean="0"/>
              <a:t>Trudności w trwałym zapamiętywaniu treści</a:t>
            </a:r>
          </a:p>
          <a:p>
            <a:pPr>
              <a:buNone/>
            </a:pPr>
            <a:r>
              <a:rPr lang="pl-PL" dirty="0" smtClean="0"/>
              <a:t>   Zasady pracy</a:t>
            </a:r>
          </a:p>
          <a:p>
            <a:pPr>
              <a:buNone/>
            </a:pPr>
            <a:r>
              <a:rPr lang="pl-PL" dirty="0" smtClean="0"/>
              <a:t>- częste powtarzanie i systematyczne utrwalanie istotnych treści, odwoływanie się do wcześniej omówionych treści</a:t>
            </a:r>
          </a:p>
          <a:p>
            <a:pPr>
              <a:buNone/>
            </a:pPr>
            <a:r>
              <a:rPr lang="pl-PL" dirty="0" smtClean="0"/>
              <a:t>- sprawdzanie wiadomości częściej z mniejszych partii materiału</a:t>
            </a:r>
          </a:p>
          <a:p>
            <a:pPr>
              <a:buNone/>
            </a:pPr>
            <a:r>
              <a:rPr lang="pl-PL" dirty="0" smtClean="0"/>
              <a:t>- powtarzanie kluczowych informacji z lekcji w części podsumowującej zajęcia lekcyjne.</a:t>
            </a: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132856"/>
            <a:ext cx="8229600" cy="3993307"/>
          </a:xfrm>
        </p:spPr>
        <p:txBody>
          <a:bodyPr/>
          <a:lstStyle/>
          <a:p>
            <a:r>
              <a:rPr lang="pl-PL" b="1" dirty="0" smtClean="0"/>
              <a:t>Ograniczone możliwości długiej koncentracji na treściach odbieranych drogą słuchową</a:t>
            </a:r>
          </a:p>
          <a:p>
            <a:r>
              <a:rPr lang="pl-PL" dirty="0" smtClean="0"/>
              <a:t>Zasady pracy</a:t>
            </a:r>
          </a:p>
          <a:p>
            <a:pPr>
              <a:buNone/>
            </a:pPr>
            <a:r>
              <a:rPr lang="pl-PL" dirty="0" smtClean="0"/>
              <a:t>- stosowanie pomocy pozwalających na odbiór treści jak największą liczbą kanałów percepcyjnych (wzrokowym, słuchowym, kinestetycznym, kinetycznym).</a:t>
            </a: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00034" y="214290"/>
            <a:ext cx="8229600" cy="1571636"/>
          </a:xfrm>
        </p:spPr>
        <p:txBody>
          <a:bodyPr>
            <a:normAutofit/>
          </a:bodyPr>
          <a:lstStyle/>
          <a:p>
            <a:pPr algn="ctr"/>
            <a:r>
              <a:rPr lang="pl-PL" sz="3200" dirty="0" smtClean="0"/>
              <a:t>PODSTAWOWE  ZADANIA NAUCZYCIELI KAŻDEGO PREDMIOTU</a:t>
            </a:r>
            <a:endParaRPr lang="pl-PL" sz="3200" dirty="0"/>
          </a:p>
        </p:txBody>
      </p:sp>
      <p:sp>
        <p:nvSpPr>
          <p:cNvPr id="2" name="Symbol zastępczy zawartości 1"/>
          <p:cNvSpPr>
            <a:spLocks noGrp="1"/>
          </p:cNvSpPr>
          <p:nvPr>
            <p:ph idx="1"/>
          </p:nvPr>
        </p:nvSpPr>
        <p:spPr>
          <a:xfrm>
            <a:off x="428596" y="2492896"/>
            <a:ext cx="8258204" cy="3514395"/>
          </a:xfrm>
        </p:spPr>
        <p:txBody>
          <a:bodyPr>
            <a:normAutofit/>
          </a:bodyPr>
          <a:lstStyle/>
          <a:p>
            <a:r>
              <a:rPr lang="pl-PL" dirty="0" smtClean="0"/>
              <a:t>Poznanie umiejętności językowych ucznia.</a:t>
            </a:r>
          </a:p>
          <a:p>
            <a:r>
              <a:rPr lang="pl-PL" dirty="0" smtClean="0"/>
              <a:t>Przeanalizowanie programu nauczania pod kątem: słownictwa używanego w celu objaśniania zjawisk, zadawania pytań, stawiania poleceń itp.</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pPr algn="ctr"/>
            <a:r>
              <a:rPr lang="pl-PL" sz="3200" dirty="0" smtClean="0"/>
              <a:t>PODSTAWOWE  ZADANIA NAUCZYCIELI KAŻDEGO PREDMIOTU</a:t>
            </a:r>
            <a:endParaRPr lang="pl-PL" sz="3200" dirty="0"/>
          </a:p>
        </p:txBody>
      </p:sp>
      <p:sp>
        <p:nvSpPr>
          <p:cNvPr id="2" name="Symbol zastępczy zawartości 1"/>
          <p:cNvSpPr>
            <a:spLocks noGrp="1"/>
          </p:cNvSpPr>
          <p:nvPr>
            <p:ph idx="1"/>
          </p:nvPr>
        </p:nvSpPr>
        <p:spPr>
          <a:xfrm>
            <a:off x="428596" y="2420888"/>
            <a:ext cx="8258204" cy="3586403"/>
          </a:xfrm>
        </p:spPr>
        <p:txBody>
          <a:bodyPr/>
          <a:lstStyle/>
          <a:p>
            <a:r>
              <a:rPr lang="pl-PL" dirty="0" smtClean="0"/>
              <a:t>Sporządzenie listy słów, pojęć i wiadomości, które uczeń musi rozumieć i zrozumienie ich jest konieczne, aby skutecznie mógł dalej realizować program danego przedmiotu. Rozumieć to nie znaczy umieć udzielić wyczerpującej odpowiedzi, ale oznacza wskazać właściwą odpowiedź wśród różnych innych.</a:t>
            </a:r>
          </a:p>
          <a:p>
            <a:endParaRPr 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endParaRPr lang="pl-PL"/>
          </a:p>
        </p:txBody>
      </p:sp>
      <p:sp>
        <p:nvSpPr>
          <p:cNvPr id="2" name="Symbol zastępczy zawartości 1"/>
          <p:cNvSpPr>
            <a:spLocks noGrp="1"/>
          </p:cNvSpPr>
          <p:nvPr>
            <p:ph idx="1"/>
          </p:nvPr>
        </p:nvSpPr>
        <p:spPr>
          <a:xfrm>
            <a:off x="457200" y="2276872"/>
            <a:ext cx="8229600" cy="3849291"/>
          </a:xfrm>
        </p:spPr>
        <p:txBody>
          <a:bodyPr/>
          <a:lstStyle/>
          <a:p>
            <a:r>
              <a:rPr lang="pl-PL" dirty="0" smtClean="0"/>
              <a:t>Przygotowanie listy pojęć, słów, wiadomości czy związków frazeologicznych które uczeń powinien umieć stosować w swoich wypowiedziach. Ten zakres wiedzy powinien być dużo mniejszy niż poprzedni, ten rozumiany.</a:t>
            </a:r>
          </a:p>
          <a:p>
            <a:r>
              <a:rPr lang="pl-PL" dirty="0" smtClean="0"/>
              <a:t>Unikanie takiego sprawdzania wiedzy, które polega na odpytywaniu z materiału mechanicznie zapamiętanego.</a:t>
            </a:r>
            <a:endParaRPr lang="pl-PL"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endParaRPr lang="pl-PL"/>
          </a:p>
        </p:txBody>
      </p:sp>
      <p:sp>
        <p:nvSpPr>
          <p:cNvPr id="2" name="Symbol zastępczy zawartości 1"/>
          <p:cNvSpPr>
            <a:spLocks noGrp="1"/>
          </p:cNvSpPr>
          <p:nvPr>
            <p:ph idx="1"/>
          </p:nvPr>
        </p:nvSpPr>
        <p:spPr>
          <a:xfrm>
            <a:off x="457200" y="2204864"/>
            <a:ext cx="8229600" cy="3921299"/>
          </a:xfrm>
        </p:spPr>
        <p:txBody>
          <a:bodyPr/>
          <a:lstStyle/>
          <a:p>
            <a:r>
              <a:rPr lang="pl-PL" dirty="0" smtClean="0"/>
              <a:t>Przygotowanie zestawu ćwiczeń, w trakcie których uczeń będzie mógł zrozumieć pytania, polecenia, objaśnienia, pojęcia oraz słowa ważne i konieczne do zrozumienia tematu.</a:t>
            </a:r>
          </a:p>
          <a:p>
            <a:r>
              <a:rPr lang="pl-PL" b="1" dirty="0" smtClean="0"/>
              <a:t>Nauczyciel musi sobie odpowiedzieć na pytanie: które słowa, pytania, pojęcia są najistotniejsze? Co uczeń musi bezwzględnie umieć, wiedzieć, a co wystarczy, że będzie rozumiał?</a:t>
            </a:r>
            <a:r>
              <a:rPr lang="pl-PL" dirty="0" smtClean="0"/>
              <a:t> </a:t>
            </a:r>
            <a:endParaRPr lang="pl-P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472" y="476672"/>
            <a:ext cx="8229600" cy="880618"/>
          </a:xfrm>
        </p:spPr>
        <p:txBody>
          <a:bodyPr>
            <a:noAutofit/>
          </a:bodyPr>
          <a:lstStyle/>
          <a:p>
            <a:pPr algn="ctr"/>
            <a:r>
              <a:rPr lang="pl-PL" sz="3200" b="1" dirty="0" smtClean="0"/>
              <a:t>PRAKTYCZNE WSKAZÓWKI DO PRACY Z UCZNIEM Z WADĄ SŁUCHU</a:t>
            </a:r>
            <a:endParaRPr lang="pl-PL" sz="3200" b="1" dirty="0"/>
          </a:p>
        </p:txBody>
      </p:sp>
      <p:sp>
        <p:nvSpPr>
          <p:cNvPr id="3" name="Symbol zastępczy zawartości 2"/>
          <p:cNvSpPr>
            <a:spLocks noGrp="1"/>
          </p:cNvSpPr>
          <p:nvPr>
            <p:ph idx="1"/>
          </p:nvPr>
        </p:nvSpPr>
        <p:spPr/>
        <p:txBody>
          <a:bodyPr>
            <a:normAutofit/>
          </a:bodyPr>
          <a:lstStyle/>
          <a:p>
            <a:r>
              <a:rPr lang="pl-PL" dirty="0"/>
              <a:t>u</a:t>
            </a:r>
            <a:r>
              <a:rPr lang="pl-PL" dirty="0" smtClean="0"/>
              <a:t>czeń z wadą słuchu powinien zajmować miejsce w pierwszej ławce</a:t>
            </a:r>
          </a:p>
          <a:p>
            <a:r>
              <a:rPr lang="pl-PL" dirty="0"/>
              <a:t>w</a:t>
            </a:r>
            <a:r>
              <a:rPr lang="pl-PL" dirty="0" smtClean="0"/>
              <a:t> przypadku głuchoty jednostronnej- uchem zdrowym w kierunku klasy</a:t>
            </a:r>
          </a:p>
          <a:p>
            <a:r>
              <a:rPr lang="pl-PL" dirty="0"/>
              <a:t>j</a:t>
            </a:r>
            <a:r>
              <a:rPr lang="pl-PL" dirty="0" smtClean="0"/>
              <a:t>eśli jest taka możliwość, ławki powinny być ustawione w kształcie podkowy lub litery L</a:t>
            </a:r>
          </a:p>
          <a:p>
            <a:r>
              <a:rPr lang="pl-PL" dirty="0"/>
              <a:t>n</a:t>
            </a:r>
            <a:r>
              <a:rPr lang="pl-PL" dirty="0" smtClean="0"/>
              <a:t>ależy zminimalizować poziom hałasu w klasie (wyciszone drzwi, wykładziny tłumiące hałas, podklejone nogi krzeseł itp.)</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Niedosłuch typu odbiorczego</a:t>
            </a:r>
            <a:endParaRPr lang="pl-PL" b="1" dirty="0"/>
          </a:p>
        </p:txBody>
      </p:sp>
      <p:sp>
        <p:nvSpPr>
          <p:cNvPr id="3" name="Symbol zastępczy zawartości 2"/>
          <p:cNvSpPr>
            <a:spLocks noGrp="1"/>
          </p:cNvSpPr>
          <p:nvPr>
            <p:ph idx="1"/>
          </p:nvPr>
        </p:nvSpPr>
        <p:spPr>
          <a:xfrm>
            <a:off x="457200" y="1752600"/>
            <a:ext cx="8229600" cy="4484712"/>
          </a:xfrm>
        </p:spPr>
        <p:txBody>
          <a:bodyPr>
            <a:normAutofit/>
          </a:bodyPr>
          <a:lstStyle/>
          <a:p>
            <a:pPr>
              <a:buNone/>
            </a:pPr>
            <a:r>
              <a:rPr lang="pl-PL" dirty="0" smtClean="0"/>
              <a:t>  Wynika z nieodwracalnych i nieuleczalnych uszkodzeń w obrębie ucha wewnętrznego. Wyróżniamy:</a:t>
            </a:r>
          </a:p>
          <a:p>
            <a:r>
              <a:rPr lang="pl-PL" dirty="0"/>
              <a:t>n</a:t>
            </a:r>
            <a:r>
              <a:rPr lang="pl-PL" dirty="0" smtClean="0"/>
              <a:t>iedosłuch ślimakowy (uszkodzone komórki zmysłowe w </a:t>
            </a:r>
            <a:r>
              <a:rPr lang="pl-PL" dirty="0"/>
              <a:t>ś</a:t>
            </a:r>
            <a:r>
              <a:rPr lang="pl-PL" dirty="0" smtClean="0"/>
              <a:t>limaku)</a:t>
            </a:r>
          </a:p>
          <a:p>
            <a:r>
              <a:rPr lang="pl-PL" dirty="0"/>
              <a:t>n</a:t>
            </a:r>
            <a:r>
              <a:rPr lang="pl-PL" dirty="0" smtClean="0"/>
              <a:t>iedosłuch nerwowy (uszkodzone włókna nerwowe nerwu statyczno-słuchowego)</a:t>
            </a:r>
          </a:p>
          <a:p>
            <a:r>
              <a:rPr lang="pl-PL" dirty="0"/>
              <a:t>n</a:t>
            </a:r>
            <a:r>
              <a:rPr lang="pl-PL" dirty="0" smtClean="0"/>
              <a:t>iedosłuch centralny (uszkodzenie może dotyczyć każdego miejsca drogi słuchowej w mózgu)</a:t>
            </a:r>
          </a:p>
          <a:p>
            <a:r>
              <a:rPr lang="pl-PL" dirty="0"/>
              <a:t>niedosłuch mieszany (typ odbiorczy w połączeniu z </a:t>
            </a:r>
            <a:r>
              <a:rPr lang="pl-PL" dirty="0" err="1"/>
              <a:t>przewodzeniowym</a:t>
            </a:r>
            <a:r>
              <a:rPr lang="pl-PL" dirty="0"/>
              <a:t>).</a:t>
            </a:r>
          </a:p>
          <a:p>
            <a:pPr marL="114300" indent="0">
              <a:buNone/>
            </a:pPr>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PRAKTYCZNE WSKAZÓWKI</a:t>
            </a:r>
            <a:endParaRPr lang="pl-PL" b="1" dirty="0"/>
          </a:p>
        </p:txBody>
      </p:sp>
      <p:sp>
        <p:nvSpPr>
          <p:cNvPr id="3" name="Symbol zastępczy zawartości 2"/>
          <p:cNvSpPr>
            <a:spLocks noGrp="1"/>
          </p:cNvSpPr>
          <p:nvPr>
            <p:ph idx="1"/>
          </p:nvPr>
        </p:nvSpPr>
        <p:spPr/>
        <p:txBody>
          <a:bodyPr>
            <a:normAutofit/>
          </a:bodyPr>
          <a:lstStyle/>
          <a:p>
            <a:r>
              <a:rPr lang="pl-PL" dirty="0"/>
              <a:t>o</a:t>
            </a:r>
            <a:r>
              <a:rPr lang="pl-PL" dirty="0" smtClean="0"/>
              <a:t>soba mówiąca powinna stać w odległości około 1,5m od ucznia</a:t>
            </a:r>
          </a:p>
          <a:p>
            <a:r>
              <a:rPr lang="pl-PL" dirty="0" smtClean="0"/>
              <a:t>twarz nauczyciela powinna być zawsze widoczna (nie należy objaśniać tematu lekcji stojąc twarzą do tablicy, tyłem do uczniów)  </a:t>
            </a:r>
          </a:p>
          <a:p>
            <a:r>
              <a:rPr lang="pl-PL" dirty="0"/>
              <a:t>n</a:t>
            </a:r>
            <a:r>
              <a:rPr lang="pl-PL" dirty="0" smtClean="0"/>
              <a:t>ie należy przemieszczać się po sali w trakcie mówienia. Nie należy jednocześnie mówić i pisać na tablicy</a:t>
            </a:r>
          </a:p>
          <a:p>
            <a:r>
              <a:rPr lang="pl-PL" dirty="0"/>
              <a:t>n</a:t>
            </a:r>
            <a:r>
              <a:rPr lang="pl-PL" dirty="0" smtClean="0"/>
              <a:t>auczyciel powinien mówić głośno i wyraźnie, jednak bez przesadnej artykulacji dźwięków mowy</a:t>
            </a:r>
          </a:p>
          <a:p>
            <a:endParaRPr lang="pl-PL"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PRAKTYCZNE WSKAZÓWKI</a:t>
            </a:r>
            <a:endParaRPr lang="pl-PL" dirty="0"/>
          </a:p>
        </p:txBody>
      </p:sp>
      <p:sp>
        <p:nvSpPr>
          <p:cNvPr id="3" name="Symbol zastępczy zawartości 2"/>
          <p:cNvSpPr>
            <a:spLocks noGrp="1"/>
          </p:cNvSpPr>
          <p:nvPr>
            <p:ph idx="1"/>
          </p:nvPr>
        </p:nvSpPr>
        <p:spPr>
          <a:xfrm>
            <a:off x="457200" y="2060848"/>
            <a:ext cx="8229600" cy="4065315"/>
          </a:xfrm>
        </p:spPr>
        <p:txBody>
          <a:bodyPr/>
          <a:lstStyle/>
          <a:p>
            <a:r>
              <a:rPr lang="pl-PL" dirty="0"/>
              <a:t>w</a:t>
            </a:r>
            <a:r>
              <a:rPr lang="pl-PL" dirty="0" smtClean="0"/>
              <a:t> trakcie przekazywania informacji, treści lekcji należy kontrolować uwagę ucznia</a:t>
            </a:r>
          </a:p>
          <a:p>
            <a:r>
              <a:rPr lang="pl-PL" dirty="0"/>
              <a:t>n</a:t>
            </a:r>
            <a:r>
              <a:rPr lang="pl-PL" dirty="0" smtClean="0"/>
              <a:t>iektóre tematy można podać uczniowi z wyprzedzeniem, aby mógł się przygotować do lekcji i korzystać z niej w pełni</a:t>
            </a:r>
          </a:p>
          <a:p>
            <a:r>
              <a:rPr lang="pl-PL" dirty="0"/>
              <a:t>w</a:t>
            </a:r>
            <a:r>
              <a:rPr lang="pl-PL" dirty="0" smtClean="0"/>
              <a:t>arto co pewien czas sprawdzać, czy uczeń nadąża za tokiem lekcji</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PRAKTYCZNE WSKAZÓWKI</a:t>
            </a:r>
            <a:endParaRPr lang="pl-PL" dirty="0"/>
          </a:p>
        </p:txBody>
      </p:sp>
      <p:sp>
        <p:nvSpPr>
          <p:cNvPr id="3" name="Symbol zastępczy zawartości 2"/>
          <p:cNvSpPr>
            <a:spLocks noGrp="1"/>
          </p:cNvSpPr>
          <p:nvPr>
            <p:ph idx="1"/>
          </p:nvPr>
        </p:nvSpPr>
        <p:spPr>
          <a:xfrm>
            <a:off x="457200" y="2132856"/>
            <a:ext cx="8229600" cy="3993307"/>
          </a:xfrm>
        </p:spPr>
        <p:txBody>
          <a:bodyPr/>
          <a:lstStyle/>
          <a:p>
            <a:r>
              <a:rPr lang="pl-PL" dirty="0"/>
              <a:t>n</a:t>
            </a:r>
            <a:r>
              <a:rPr lang="pl-PL" dirty="0" smtClean="0"/>
              <a:t>ależy zwrócić uwagę na jakość notatek sporządzanych przez ucznia, często konieczna będzie pomoc również w tym zakresie</a:t>
            </a:r>
          </a:p>
          <a:p>
            <a:r>
              <a:rPr lang="pl-PL" dirty="0"/>
              <a:t>k</a:t>
            </a:r>
            <a:r>
              <a:rPr lang="pl-PL" dirty="0" smtClean="0"/>
              <a:t>onieczna jest aktywizacja ucznia w czasie lekcji, zachęcanie go do czynnego udziału. Nie jest wskazane przerzucanie całego ciężaru nauki na pracę własną w domu.</a:t>
            </a:r>
            <a:endParaRPr lang="pl-PL"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OCENIANIE</a:t>
            </a:r>
            <a:endParaRPr lang="pl-PL" b="1" dirty="0"/>
          </a:p>
        </p:txBody>
      </p:sp>
      <p:sp>
        <p:nvSpPr>
          <p:cNvPr id="3" name="Symbol zastępczy zawartości 2"/>
          <p:cNvSpPr>
            <a:spLocks noGrp="1"/>
          </p:cNvSpPr>
          <p:nvPr>
            <p:ph idx="1"/>
          </p:nvPr>
        </p:nvSpPr>
        <p:spPr>
          <a:xfrm>
            <a:off x="457200" y="2276872"/>
            <a:ext cx="8229600" cy="3849291"/>
          </a:xfrm>
        </p:spPr>
        <p:txBody>
          <a:bodyPr>
            <a:normAutofit/>
          </a:bodyPr>
          <a:lstStyle/>
          <a:p>
            <a:r>
              <a:rPr lang="pl-PL" dirty="0" smtClean="0"/>
              <a:t>W przypadku oceniania uczniów </a:t>
            </a:r>
            <a:r>
              <a:rPr lang="pl-PL" dirty="0" err="1" smtClean="0"/>
              <a:t>słabosłyszących</a:t>
            </a:r>
            <a:r>
              <a:rPr lang="pl-PL" dirty="0" smtClean="0"/>
              <a:t> lub niesłyszących na lekcji, należy przyjąć taki sposób ustalania kryteriów, aby wspomagał on, a nie zaburzał proces kształtowania się u ucznia obrazu własnej osoby.</a:t>
            </a:r>
            <a:endParaRPr lang="pl-PL"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OCENIANIE</a:t>
            </a:r>
            <a:endParaRPr lang="pl-PL" dirty="0"/>
          </a:p>
        </p:txBody>
      </p:sp>
      <p:sp>
        <p:nvSpPr>
          <p:cNvPr id="3" name="Symbol zastępczy zawartości 2"/>
          <p:cNvSpPr>
            <a:spLocks noGrp="1"/>
          </p:cNvSpPr>
          <p:nvPr>
            <p:ph idx="1"/>
          </p:nvPr>
        </p:nvSpPr>
        <p:spPr>
          <a:xfrm>
            <a:off x="457200" y="2492896"/>
            <a:ext cx="8229600" cy="3633267"/>
          </a:xfrm>
        </p:spPr>
        <p:txBody>
          <a:bodyPr/>
          <a:lstStyle/>
          <a:p>
            <a:r>
              <a:rPr lang="pl-PL" dirty="0" smtClean="0"/>
              <a:t>Ocena z jednej strony powinna uwzględniać wysiłek włożony w opanowanie określonych treści i umiejętności, stopień zaangażowania się w proces nabywania wiedzy, a z drugiej strony dawać rzetelne informacje o stopniu opanowania materiału przez ucznia.</a:t>
            </a:r>
            <a:endParaRPr lang="pl-PL"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OCENIANIE</a:t>
            </a:r>
            <a:endParaRPr lang="pl-PL" dirty="0"/>
          </a:p>
        </p:txBody>
      </p:sp>
      <p:sp>
        <p:nvSpPr>
          <p:cNvPr id="3" name="Symbol zastępczy zawartości 2"/>
          <p:cNvSpPr>
            <a:spLocks noGrp="1"/>
          </p:cNvSpPr>
          <p:nvPr>
            <p:ph idx="1"/>
          </p:nvPr>
        </p:nvSpPr>
        <p:spPr>
          <a:xfrm>
            <a:off x="457200" y="2060848"/>
            <a:ext cx="8229600" cy="4065315"/>
          </a:xfrm>
        </p:spPr>
        <p:txBody>
          <a:bodyPr>
            <a:normAutofit/>
          </a:bodyPr>
          <a:lstStyle/>
          <a:p>
            <a:r>
              <a:rPr lang="pl-PL" dirty="0" smtClean="0"/>
              <a:t>System oceniania powinien być tak pomyślany, aby jedną z jego funkcji było dostarczenie uczniowi rzetelnych informacji pomocnych w kształtowaniu realnych wyobrażeń o swoich potrzebach i możliwościach w celu ułatwienia przyszłych wyborów kariery zawodowej i funkcjonowania w społeczeństwie. Zapobiegnie to także kształtowaniu się u uczniów postawy roszczeniowej lub wycofującej się. </a:t>
            </a:r>
            <a:endParaRPr lang="pl-PL"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OCENIANIE</a:t>
            </a:r>
            <a:endParaRPr lang="pl-PL" dirty="0"/>
          </a:p>
        </p:txBody>
      </p:sp>
      <p:sp>
        <p:nvSpPr>
          <p:cNvPr id="3" name="Symbol zastępczy zawartości 2"/>
          <p:cNvSpPr>
            <a:spLocks noGrp="1"/>
          </p:cNvSpPr>
          <p:nvPr>
            <p:ph idx="1"/>
          </p:nvPr>
        </p:nvSpPr>
        <p:spPr>
          <a:xfrm>
            <a:off x="457200" y="2420888"/>
            <a:ext cx="8229600" cy="3705275"/>
          </a:xfrm>
        </p:spPr>
        <p:txBody>
          <a:bodyPr/>
          <a:lstStyle/>
          <a:p>
            <a:r>
              <a:rPr lang="pl-PL" b="1" dirty="0" smtClean="0"/>
              <a:t>Kryteria oceniania </a:t>
            </a:r>
            <a:r>
              <a:rPr lang="pl-PL" dirty="0" smtClean="0"/>
              <a:t>powinny uwzględniać występowanie obiektywnych trudności, wynikających z uszkodzenia słuchu i zakładać </a:t>
            </a:r>
            <a:r>
              <a:rPr lang="pl-PL" b="1" dirty="0" smtClean="0"/>
              <a:t>tolerancyjne podejście  </a:t>
            </a:r>
            <a:r>
              <a:rPr lang="pl-PL" dirty="0" smtClean="0"/>
              <a:t>w następujących kwestiach:</a:t>
            </a:r>
          </a:p>
          <a:p>
            <a:pPr>
              <a:buNone/>
            </a:pPr>
            <a:r>
              <a:rPr lang="pl-PL" dirty="0" smtClean="0"/>
              <a:t>- formy argumentowania, uzasadniania, opiniowania z wykorzystaniem środków językowych</a:t>
            </a:r>
            <a:endParaRPr lang="pl-PL"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OCENIANIE</a:t>
            </a:r>
            <a:endParaRPr lang="pl-PL" dirty="0"/>
          </a:p>
        </p:txBody>
      </p:sp>
      <p:sp>
        <p:nvSpPr>
          <p:cNvPr id="3" name="Symbol zastępczy zawartości 2"/>
          <p:cNvSpPr>
            <a:spLocks noGrp="1"/>
          </p:cNvSpPr>
          <p:nvPr>
            <p:ph idx="1"/>
          </p:nvPr>
        </p:nvSpPr>
        <p:spPr>
          <a:xfrm>
            <a:off x="457200" y="2204864"/>
            <a:ext cx="8229600" cy="3802427"/>
          </a:xfrm>
        </p:spPr>
        <p:txBody>
          <a:bodyPr/>
          <a:lstStyle/>
          <a:p>
            <a:pPr>
              <a:buNone/>
            </a:pPr>
            <a:r>
              <a:rPr lang="pl-PL" dirty="0" smtClean="0"/>
              <a:t>- budowania logicznej, spójnej struktury tekstów mówionych i pisanych</a:t>
            </a:r>
          </a:p>
          <a:p>
            <a:pPr>
              <a:buNone/>
            </a:pPr>
            <a:r>
              <a:rPr lang="pl-PL" dirty="0" smtClean="0"/>
              <a:t>- błędów gramatycznych (składniowych, fleksyjnych i stylistycznych)</a:t>
            </a:r>
          </a:p>
          <a:p>
            <a:pPr>
              <a:buNone/>
            </a:pPr>
            <a:r>
              <a:rPr lang="pl-PL" dirty="0" smtClean="0"/>
              <a:t>- opanowywania na pamięć większych fragmentów tekstu</a:t>
            </a:r>
          </a:p>
          <a:p>
            <a:pPr>
              <a:buNone/>
            </a:pPr>
            <a:r>
              <a:rPr lang="pl-PL" dirty="0" smtClean="0"/>
              <a:t>- posługiwania się mniejszym, niż u rówieśników zasobem leksykalnym</a:t>
            </a:r>
          </a:p>
          <a:p>
            <a:endParaRPr lang="pl-PL"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OCENIANIE</a:t>
            </a:r>
            <a:endParaRPr lang="pl-PL" dirty="0"/>
          </a:p>
        </p:txBody>
      </p:sp>
      <p:sp>
        <p:nvSpPr>
          <p:cNvPr id="3" name="Symbol zastępczy zawartości 2"/>
          <p:cNvSpPr>
            <a:spLocks noGrp="1"/>
          </p:cNvSpPr>
          <p:nvPr>
            <p:ph idx="1"/>
          </p:nvPr>
        </p:nvSpPr>
        <p:spPr>
          <a:xfrm>
            <a:off x="457200" y="2420888"/>
            <a:ext cx="8229600" cy="3705275"/>
          </a:xfrm>
        </p:spPr>
        <p:txBody>
          <a:bodyPr/>
          <a:lstStyle/>
          <a:p>
            <a:pPr>
              <a:buNone/>
            </a:pPr>
            <a:r>
              <a:rPr lang="pl-PL" dirty="0" smtClean="0"/>
              <a:t>- błędów merytorycznych wynikających ze słabego opanowania nowej, specjalistycznej terminologii</a:t>
            </a:r>
          </a:p>
          <a:p>
            <a:pPr>
              <a:buNone/>
            </a:pPr>
            <a:r>
              <a:rPr lang="pl-PL" dirty="0" smtClean="0"/>
              <a:t>- umiejętności dostrzegania różnic między językiem mówionym i pisanym</a:t>
            </a:r>
          </a:p>
          <a:p>
            <a:pPr>
              <a:buNone/>
            </a:pPr>
            <a:r>
              <a:rPr lang="pl-PL" dirty="0" smtClean="0"/>
              <a:t>- błędów wynikających z barier w przyswajaniu systemu fonologicznego.</a:t>
            </a:r>
            <a:endParaRPr lang="pl-PL"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OCENIANIE</a:t>
            </a:r>
            <a:endParaRPr lang="pl-PL" dirty="0"/>
          </a:p>
        </p:txBody>
      </p:sp>
      <p:sp>
        <p:nvSpPr>
          <p:cNvPr id="3" name="Symbol zastępczy zawartości 2"/>
          <p:cNvSpPr>
            <a:spLocks noGrp="1"/>
          </p:cNvSpPr>
          <p:nvPr>
            <p:ph idx="1"/>
          </p:nvPr>
        </p:nvSpPr>
        <p:spPr>
          <a:xfrm>
            <a:off x="457200" y="2564904"/>
            <a:ext cx="8229600" cy="3561259"/>
          </a:xfrm>
        </p:spPr>
        <p:txBody>
          <a:bodyPr>
            <a:normAutofit/>
          </a:bodyPr>
          <a:lstStyle/>
          <a:p>
            <a:r>
              <a:rPr lang="pl-PL" dirty="0" smtClean="0"/>
              <a:t>W przypadku języka obcego przedmiotem oceny ucznia nie powinny być płynność i poprawność wymowy oraz poprawność gramatyczna i stylistyczna.</a:t>
            </a:r>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Niedosłuch typu odbiorczego</a:t>
            </a:r>
            <a:endParaRPr lang="pl-PL" dirty="0"/>
          </a:p>
        </p:txBody>
      </p:sp>
      <p:sp>
        <p:nvSpPr>
          <p:cNvPr id="3" name="Symbol zastępczy zawartości 2"/>
          <p:cNvSpPr>
            <a:spLocks noGrp="1"/>
          </p:cNvSpPr>
          <p:nvPr>
            <p:ph idx="1"/>
          </p:nvPr>
        </p:nvSpPr>
        <p:spPr/>
        <p:txBody>
          <a:bodyPr/>
          <a:lstStyle/>
          <a:p>
            <a:pPr>
              <a:buNone/>
            </a:pPr>
            <a:endParaRPr lang="pl-PL" dirty="0" smtClean="0"/>
          </a:p>
          <a:p>
            <a:pPr>
              <a:buNone/>
            </a:pPr>
            <a:r>
              <a:rPr lang="pl-PL" dirty="0" smtClean="0"/>
              <a:t>  </a:t>
            </a:r>
          </a:p>
          <a:p>
            <a:pPr>
              <a:buNone/>
            </a:pPr>
            <a:r>
              <a:rPr lang="pl-PL" dirty="0"/>
              <a:t> </a:t>
            </a:r>
            <a:r>
              <a:rPr lang="pl-PL" dirty="0" smtClean="0"/>
              <a:t> Niedosłuch odbiorczy powoduje ubytki słuchu stopnia znacznego i głębokiego.</a:t>
            </a:r>
            <a:endParaRPr lang="pl-P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REWALIDACJA OSÓB Z USZKODZONYM SŁUCHEM</a:t>
            </a:r>
            <a:endParaRPr lang="pl-PL" b="1" dirty="0"/>
          </a:p>
        </p:txBody>
      </p:sp>
      <p:sp>
        <p:nvSpPr>
          <p:cNvPr id="3" name="Symbol zastępczy zawartości 2"/>
          <p:cNvSpPr>
            <a:spLocks noGrp="1"/>
          </p:cNvSpPr>
          <p:nvPr>
            <p:ph idx="1"/>
          </p:nvPr>
        </p:nvSpPr>
        <p:spPr>
          <a:xfrm>
            <a:off x="428596" y="2420888"/>
            <a:ext cx="8258204" cy="3586403"/>
          </a:xfrm>
        </p:spPr>
        <p:txBody>
          <a:bodyPr/>
          <a:lstStyle/>
          <a:p>
            <a:r>
              <a:rPr lang="pl-PL" dirty="0" smtClean="0"/>
              <a:t>Rewalidacja jest procesem nauczania i wychowania specjalnego polegającym na dążeniu do " przywrócenia każdemu niepełnosprawnemu człowiekowi warunków możliwie największego, wszechstronnego rozwoju do pożytecznego włączenia się w życie społeczne ".</a:t>
            </a:r>
          </a:p>
          <a:p>
            <a:endParaRPr lang="pl-PL"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500034" y="2492896"/>
            <a:ext cx="8186766" cy="3514395"/>
          </a:xfrm>
        </p:spPr>
        <p:txBody>
          <a:bodyPr/>
          <a:lstStyle/>
          <a:p>
            <a:r>
              <a:rPr lang="pl-PL" dirty="0" smtClean="0"/>
              <a:t>Proces rewalidacji osób z uszkodzonym słuchem oparty jest na dokładnej znajomości stopnia, rozwoju wystąpienia głuchoty, jej przyczyn oraz warunków dotychczasowego rozwoju. W pracy z dziećmi niesłyszącymi wyróżnia się następujące kierunki działania rewalidacyjnego:</a:t>
            </a:r>
          </a:p>
          <a:p>
            <a:endParaRPr lang="pl-PL"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500034" y="2708920"/>
            <a:ext cx="8186766" cy="3298371"/>
          </a:xfrm>
        </p:spPr>
        <p:txBody>
          <a:bodyPr>
            <a:normAutofit/>
          </a:bodyPr>
          <a:lstStyle/>
          <a:p>
            <a:r>
              <a:rPr lang="pl-PL" dirty="0" smtClean="0"/>
              <a:t>Maksymalne rozwijanie tych sił biologicznych i zadatków, które są najmniej uszkodzone. U dzieci niesłyszących następuje przerzucenie funkcji słuchu na sprawniej działające analizatory wzroku i dotyku.</a:t>
            </a:r>
          </a:p>
          <a:p>
            <a:pPr>
              <a:buNone/>
            </a:pPr>
            <a:r>
              <a:rPr lang="pl-PL" dirty="0" smtClean="0"/>
              <a:t>    </a:t>
            </a:r>
          </a:p>
          <a:p>
            <a:pPr>
              <a:buNone/>
            </a:pPr>
            <a:r>
              <a:rPr lang="pl-PL" dirty="0" smtClean="0"/>
              <a:t>    </a:t>
            </a:r>
          </a:p>
          <a:p>
            <a:endParaRPr lang="pl-PL"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2708920"/>
            <a:ext cx="8258204" cy="3298371"/>
          </a:xfrm>
        </p:spPr>
        <p:txBody>
          <a:bodyPr/>
          <a:lstStyle/>
          <a:p>
            <a:r>
              <a:rPr lang="pl-PL" dirty="0" smtClean="0"/>
              <a:t>Wzmocnienie i usprawnienie uszkodzonych sfer psychicznych lub fizycznych. U dzieci z wadą słuchu za pomocą aparatu słuchowego możemy uaktywnić resztki słuchu.</a:t>
            </a:r>
            <a:endParaRPr lang="pl-PL"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2564904"/>
            <a:ext cx="8258204" cy="3442387"/>
          </a:xfrm>
        </p:spPr>
        <p:txBody>
          <a:bodyPr/>
          <a:lstStyle/>
          <a:p>
            <a:r>
              <a:rPr lang="pl-PL" dirty="0" smtClean="0"/>
              <a:t>Wyrównywanie i zastępowanie deficytów biologicznych i rozwojowych przez rozwój funkcji zastępczych. U dzieci niesłyszących jest to nauka mowy, odczytywania mowy z ust.</a:t>
            </a:r>
            <a:endParaRPr lang="pl-PL"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ZAJĘCIA REWALIDACYJNE</a:t>
            </a:r>
            <a:endParaRPr lang="pl-PL" b="1" dirty="0"/>
          </a:p>
        </p:txBody>
      </p:sp>
      <p:sp>
        <p:nvSpPr>
          <p:cNvPr id="3" name="Symbol zastępczy zawartości 2"/>
          <p:cNvSpPr>
            <a:spLocks noGrp="1"/>
          </p:cNvSpPr>
          <p:nvPr>
            <p:ph idx="1"/>
          </p:nvPr>
        </p:nvSpPr>
        <p:spPr>
          <a:xfrm>
            <a:off x="428596" y="2636912"/>
            <a:ext cx="8258204" cy="3370379"/>
          </a:xfrm>
        </p:spPr>
        <p:txBody>
          <a:bodyPr/>
          <a:lstStyle/>
          <a:p>
            <a:r>
              <a:rPr lang="pl-PL" dirty="0" smtClean="0"/>
              <a:t>Zajęcia rewalidacyjne powinny być poświęcone przede wszystkim kształceniu różnych sprawności językowych: pisania, czytania, mówienia, stosowania nowych słów w wypowiedziach, rozumieniu mowy w różnych komunikatach (pisemnych, ustnych). </a:t>
            </a:r>
            <a:endParaRPr lang="pl-PL"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2420888"/>
            <a:ext cx="8258204" cy="3586403"/>
          </a:xfrm>
        </p:spPr>
        <p:txBody>
          <a:bodyPr/>
          <a:lstStyle/>
          <a:p>
            <a:r>
              <a:rPr lang="pl-PL" b="1" dirty="0" smtClean="0"/>
              <a:t>Na zajęciach indywidualnych </a:t>
            </a:r>
            <a:r>
              <a:rPr lang="pl-PL" dirty="0" smtClean="0"/>
              <a:t>nauczyciel powinien poświęcić czas przede wszystkim na:</a:t>
            </a:r>
          </a:p>
          <a:p>
            <a:pPr>
              <a:buNone/>
            </a:pPr>
            <a:r>
              <a:rPr lang="pl-PL" dirty="0" smtClean="0"/>
              <a:t>- rozumienie pytań i poleceń</a:t>
            </a:r>
          </a:p>
          <a:p>
            <a:pPr>
              <a:buNone/>
            </a:pPr>
            <a:r>
              <a:rPr lang="pl-PL" dirty="0" smtClean="0"/>
              <a:t>- rozumienie czytanego tekstu</a:t>
            </a:r>
          </a:p>
          <a:p>
            <a:pPr>
              <a:buNone/>
            </a:pPr>
            <a:r>
              <a:rPr lang="pl-PL" dirty="0" smtClean="0"/>
              <a:t>- ćwiczenia w stosowaniu poznanych pojęć</a:t>
            </a:r>
          </a:p>
          <a:p>
            <a:pPr>
              <a:buNone/>
            </a:pPr>
            <a:r>
              <a:rPr lang="pl-PL" dirty="0" smtClean="0"/>
              <a:t>- doskonalenie pisania odpowiedzi, notatek, wypracowań.</a:t>
            </a:r>
            <a:endParaRPr lang="pl-PL"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2492896"/>
            <a:ext cx="8258204" cy="3514395"/>
          </a:xfrm>
        </p:spPr>
        <p:txBody>
          <a:bodyPr/>
          <a:lstStyle/>
          <a:p>
            <a:r>
              <a:rPr lang="pl-PL" dirty="0" smtClean="0"/>
              <a:t>Zajęcia te powinny wdrożyć ucznia do samodzielnej pracy, pomóc mu w samodzielnym rozwijaniu leksyki oraz poszukiwaniu, gromadzeniu, selekcjonowaniu i hierarchizowaniu wiadomości.</a:t>
            </a:r>
            <a:endParaRPr lang="pl-PL"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428596" y="2420888"/>
            <a:ext cx="8258204" cy="3586403"/>
          </a:xfrm>
        </p:spPr>
        <p:txBody>
          <a:bodyPr/>
          <a:lstStyle/>
          <a:p>
            <a:r>
              <a:rPr lang="pl-PL" b="1" dirty="0" smtClean="0"/>
              <a:t>BARDZO WAŻNĄ KWESTIĄ W NAUCZANIU DZIECI Z WADAMI SŁUCHU JEST WSPÓŁPRACA Z RODZICAMI DZIECKA ORAZ CAŁYM ZESPOŁEM SPECJALISTÓW CZUWAJĄCYCH NAD WSPOMAGANIEM JEGO ROZWOJU (LOGOPEDĄ, SURDOPEDAGOGIEM I IN.).</a:t>
            </a:r>
          </a:p>
          <a:p>
            <a:endParaRPr lang="pl-PL"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LITERATURA</a:t>
            </a:r>
            <a:endParaRPr lang="pl-PL" b="1" dirty="0"/>
          </a:p>
        </p:txBody>
      </p:sp>
      <p:sp>
        <p:nvSpPr>
          <p:cNvPr id="3" name="Symbol zastępczy zawartości 2"/>
          <p:cNvSpPr>
            <a:spLocks noGrp="1"/>
          </p:cNvSpPr>
          <p:nvPr>
            <p:ph idx="1"/>
          </p:nvPr>
        </p:nvSpPr>
        <p:spPr>
          <a:xfrm>
            <a:off x="457200" y="2204864"/>
            <a:ext cx="8229600" cy="3921299"/>
          </a:xfrm>
        </p:spPr>
        <p:txBody>
          <a:bodyPr/>
          <a:lstStyle/>
          <a:p>
            <a:pPr>
              <a:buNone/>
            </a:pPr>
            <a:r>
              <a:rPr lang="pl-PL" dirty="0" smtClean="0"/>
              <a:t>1. „Uczeń z wadą słuchu chce zrozumieć świat”.</a:t>
            </a:r>
          </a:p>
          <a:p>
            <a:pPr>
              <a:buNone/>
            </a:pPr>
            <a:r>
              <a:rPr lang="pl-PL" dirty="0" smtClean="0"/>
              <a:t>2. „Mój uczeń nie słyszy”.</a:t>
            </a:r>
          </a:p>
          <a:p>
            <a:pPr>
              <a:buNone/>
            </a:pPr>
            <a:r>
              <a:rPr lang="pl-PL" dirty="0" smtClean="0"/>
              <a:t>- </a:t>
            </a:r>
            <a:r>
              <a:rPr lang="pl-PL" dirty="0" err="1" smtClean="0"/>
              <a:t>U.Buryn</a:t>
            </a:r>
            <a:r>
              <a:rPr lang="pl-PL" dirty="0" smtClean="0"/>
              <a:t>, </a:t>
            </a:r>
            <a:r>
              <a:rPr lang="pl-PL" dirty="0" err="1" smtClean="0"/>
              <a:t>T.Hulboj</a:t>
            </a:r>
            <a:r>
              <a:rPr lang="pl-PL" dirty="0" smtClean="0"/>
              <a:t>, </a:t>
            </a:r>
            <a:r>
              <a:rPr lang="pl-PL" dirty="0" err="1" smtClean="0"/>
              <a:t>M.Kowalska</a:t>
            </a:r>
            <a:r>
              <a:rPr lang="pl-PL" dirty="0" smtClean="0"/>
              <a:t>, </a:t>
            </a:r>
            <a:r>
              <a:rPr lang="pl-PL" dirty="0" err="1" smtClean="0"/>
              <a:t>T.Podziemska</a:t>
            </a:r>
            <a:r>
              <a:rPr lang="pl-PL" dirty="0" smtClean="0"/>
              <a:t>, </a:t>
            </a:r>
            <a:r>
              <a:rPr lang="pl-PL" dirty="0" err="1" smtClean="0"/>
              <a:t>B.Rychlicka</a:t>
            </a:r>
            <a:endParaRPr lang="pl-PL" dirty="0" smtClean="0"/>
          </a:p>
          <a:p>
            <a:pPr>
              <a:buNone/>
            </a:pPr>
            <a:r>
              <a:rPr lang="pl-PL" dirty="0" smtClean="0"/>
              <a:t>3. „Podniesienie efektywności kształcenia uczniów ze specjalnymi potrzebami edukacyjnymi” – MEN</a:t>
            </a:r>
          </a:p>
          <a:p>
            <a:pPr>
              <a:buNone/>
            </a:pPr>
            <a:endParaRPr lang="pl-PL" dirty="0" smtClean="0"/>
          </a:p>
          <a:p>
            <a:pPr>
              <a:buNone/>
            </a:pPr>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WADY SŁUCHU ZE WZGLĘDU NA CZAS UTRATY SŁUCHU</a:t>
            </a:r>
            <a:endParaRPr lang="pl-PL" dirty="0"/>
          </a:p>
        </p:txBody>
      </p:sp>
      <p:sp>
        <p:nvSpPr>
          <p:cNvPr id="3" name="Symbol zastępczy zawartości 2"/>
          <p:cNvSpPr>
            <a:spLocks noGrp="1"/>
          </p:cNvSpPr>
          <p:nvPr>
            <p:ph idx="1"/>
          </p:nvPr>
        </p:nvSpPr>
        <p:spPr>
          <a:xfrm>
            <a:off x="500034" y="2000240"/>
            <a:ext cx="8186766" cy="4007051"/>
          </a:xfrm>
        </p:spPr>
        <p:txBody>
          <a:bodyPr>
            <a:normAutofit/>
          </a:bodyPr>
          <a:lstStyle/>
          <a:p>
            <a:r>
              <a:rPr lang="pl-PL" dirty="0"/>
              <a:t>n</a:t>
            </a:r>
            <a:r>
              <a:rPr lang="pl-PL" dirty="0" smtClean="0"/>
              <a:t>iedosłuch </a:t>
            </a:r>
            <a:r>
              <a:rPr lang="pl-PL" dirty="0" err="1" smtClean="0"/>
              <a:t>prelingwalny</a:t>
            </a:r>
            <a:r>
              <a:rPr lang="pl-PL" dirty="0" smtClean="0"/>
              <a:t> - utrata słuchu nastąpiła </a:t>
            </a:r>
            <a:r>
              <a:rPr lang="pl-PL" dirty="0"/>
              <a:t>zanim wykształciła się </a:t>
            </a:r>
            <a:r>
              <a:rPr lang="pl-PL" dirty="0" smtClean="0"/>
              <a:t>mowa (przed 3 rokiem życia dziecka</a:t>
            </a:r>
            <a:r>
              <a:rPr lang="pl-PL" dirty="0"/>
              <a:t>)</a:t>
            </a:r>
            <a:r>
              <a:rPr lang="pl-PL" dirty="0" smtClean="0"/>
              <a:t>,</a:t>
            </a:r>
          </a:p>
          <a:p>
            <a:r>
              <a:rPr lang="pl-PL" dirty="0"/>
              <a:t>n</a:t>
            </a:r>
            <a:r>
              <a:rPr lang="pl-PL" dirty="0" smtClean="0"/>
              <a:t>iedosłuch </a:t>
            </a:r>
            <a:r>
              <a:rPr lang="pl-PL" dirty="0" err="1" smtClean="0"/>
              <a:t>perylingwalny</a:t>
            </a:r>
            <a:r>
              <a:rPr lang="pl-PL" dirty="0" smtClean="0"/>
              <a:t> (</a:t>
            </a:r>
            <a:r>
              <a:rPr lang="pl-PL" dirty="0" err="1" smtClean="0"/>
              <a:t>interlingwalny</a:t>
            </a:r>
            <a:r>
              <a:rPr lang="pl-PL" dirty="0" smtClean="0"/>
              <a:t>)- powstały w czasie gdy dziecko zna już podstawy języka, ale nie opanowało jeszcze systemu gramatycznego (około 3 - 5r. życia),</a:t>
            </a:r>
          </a:p>
          <a:p>
            <a:r>
              <a:rPr lang="pl-PL" dirty="0"/>
              <a:t>n</a:t>
            </a:r>
            <a:r>
              <a:rPr lang="pl-PL" dirty="0" smtClean="0"/>
              <a:t>iedosłuch </a:t>
            </a:r>
            <a:r>
              <a:rPr lang="pl-PL" dirty="0" err="1" smtClean="0"/>
              <a:t>postlingwalny</a:t>
            </a:r>
            <a:r>
              <a:rPr lang="pl-PL" dirty="0" smtClean="0"/>
              <a:t> - uszkodzenie słuchu nastąpiło po opanowaniu języka przez dziecko (około 5 - 7r. życia).</a:t>
            </a:r>
          </a:p>
          <a:p>
            <a:endParaRPr lang="pl-PL"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lgn="r"/>
            <a:endParaRPr lang="pl-PL" dirty="0"/>
          </a:p>
          <a:p>
            <a:pPr algn="r"/>
            <a:endParaRPr lang="pl-PL" dirty="0" smtClean="0"/>
          </a:p>
          <a:p>
            <a:pPr algn="r"/>
            <a:endParaRPr lang="pl-PL" dirty="0"/>
          </a:p>
          <a:p>
            <a:pPr algn="r"/>
            <a:endParaRPr lang="pl-PL" dirty="0" smtClean="0"/>
          </a:p>
          <a:p>
            <a:pPr marL="114300" indent="0" algn="r">
              <a:buNone/>
            </a:pPr>
            <a:r>
              <a:rPr lang="pl-PL" smtClean="0"/>
              <a:t>Opracowanie</a:t>
            </a:r>
          </a:p>
          <a:p>
            <a:pPr marL="114300" indent="0" algn="r">
              <a:buNone/>
            </a:pPr>
            <a:r>
              <a:rPr lang="pl-PL" dirty="0" smtClean="0"/>
              <a:t> Marta Putra</a:t>
            </a:r>
            <a:endParaRPr lang="pl-PL" dirty="0"/>
          </a:p>
        </p:txBody>
      </p:sp>
    </p:spTree>
    <p:extLst>
      <p:ext uri="{BB962C8B-B14F-4D97-AF65-F5344CB8AC3E}">
        <p14:creationId xmlns:p14="http://schemas.microsoft.com/office/powerpoint/2010/main" val="1267350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t>STOPNIE UBYTKU SŁUCHU</a:t>
            </a:r>
            <a:endParaRPr lang="pl-PL" b="1" dirty="0"/>
          </a:p>
        </p:txBody>
      </p:sp>
      <p:sp>
        <p:nvSpPr>
          <p:cNvPr id="3" name="Symbol zastępczy zawartości 2"/>
          <p:cNvSpPr>
            <a:spLocks noGrp="1"/>
          </p:cNvSpPr>
          <p:nvPr>
            <p:ph idx="1"/>
          </p:nvPr>
        </p:nvSpPr>
        <p:spPr>
          <a:xfrm>
            <a:off x="457200" y="1700808"/>
            <a:ext cx="8229600" cy="4306483"/>
          </a:xfrm>
        </p:spPr>
        <p:txBody>
          <a:bodyPr/>
          <a:lstStyle/>
          <a:p>
            <a:r>
              <a:rPr lang="pl-PL" dirty="0"/>
              <a:t>n</a:t>
            </a:r>
            <a:r>
              <a:rPr lang="pl-PL" dirty="0" smtClean="0"/>
              <a:t>iedosłuch lekki – próg słyszalności między 21 a 40 </a:t>
            </a:r>
            <a:r>
              <a:rPr lang="pl-PL" dirty="0" err="1" smtClean="0"/>
              <a:t>db</a:t>
            </a:r>
            <a:endParaRPr lang="pl-PL" dirty="0" smtClean="0"/>
          </a:p>
          <a:p>
            <a:r>
              <a:rPr lang="pl-PL" dirty="0"/>
              <a:t>n</a:t>
            </a:r>
            <a:r>
              <a:rPr lang="pl-PL" dirty="0" smtClean="0"/>
              <a:t>iedosłuch umiarkowany (średni) – próg słyszalności między 41 a 70 </a:t>
            </a:r>
            <a:r>
              <a:rPr lang="pl-PL" dirty="0" err="1" smtClean="0"/>
              <a:t>db</a:t>
            </a:r>
            <a:endParaRPr lang="pl-PL" dirty="0" smtClean="0"/>
          </a:p>
          <a:p>
            <a:r>
              <a:rPr lang="pl-PL" dirty="0"/>
              <a:t>n</a:t>
            </a:r>
            <a:r>
              <a:rPr lang="pl-PL" dirty="0" smtClean="0"/>
              <a:t>iedosłuch znaczny – próg słyszalności między 71 a 90 </a:t>
            </a:r>
            <a:r>
              <a:rPr lang="pl-PL" dirty="0" err="1" smtClean="0"/>
              <a:t>db</a:t>
            </a:r>
            <a:endParaRPr lang="pl-PL" dirty="0" smtClean="0"/>
          </a:p>
          <a:p>
            <a:r>
              <a:rPr lang="pl-PL" dirty="0"/>
              <a:t>n</a:t>
            </a:r>
            <a:r>
              <a:rPr lang="pl-PL" dirty="0" smtClean="0"/>
              <a:t>iedosłuch głęboki – próg słyszalności 91db i więcej</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LEKKI UBYTEK SŁUCHU</a:t>
            </a:r>
            <a:endParaRPr lang="pl-PL" b="1" dirty="0"/>
          </a:p>
        </p:txBody>
      </p:sp>
      <p:sp>
        <p:nvSpPr>
          <p:cNvPr id="3" name="Symbol zastępczy zawartości 2"/>
          <p:cNvSpPr>
            <a:spLocks noGrp="1"/>
          </p:cNvSpPr>
          <p:nvPr>
            <p:ph idx="1"/>
          </p:nvPr>
        </p:nvSpPr>
        <p:spPr>
          <a:xfrm>
            <a:off x="457200" y="1772816"/>
            <a:ext cx="8229600" cy="4234475"/>
          </a:xfrm>
        </p:spPr>
        <p:txBody>
          <a:bodyPr/>
          <a:lstStyle/>
          <a:p>
            <a:r>
              <a:rPr lang="pl-PL" dirty="0"/>
              <a:t>u</a:t>
            </a:r>
            <a:r>
              <a:rPr lang="pl-PL" dirty="0" smtClean="0"/>
              <a:t>czeń nie słyszy cichej mowy i szeptu</a:t>
            </a:r>
          </a:p>
          <a:p>
            <a:r>
              <a:rPr lang="pl-PL" dirty="0"/>
              <a:t>u</a:t>
            </a:r>
            <a:r>
              <a:rPr lang="pl-PL" dirty="0" smtClean="0"/>
              <a:t>czeń nie słyszy mowy w hałaśliwym pomieszczeniu</a:t>
            </a:r>
          </a:p>
          <a:p>
            <a:r>
              <a:rPr lang="pl-PL" dirty="0"/>
              <a:t>u</a:t>
            </a:r>
            <a:r>
              <a:rPr lang="pl-PL" dirty="0" smtClean="0"/>
              <a:t>czeń ma problemy z różnicowaniem głosek dźwięcznych i bezdźwięcznych</a:t>
            </a:r>
          </a:p>
          <a:p>
            <a:r>
              <a:rPr lang="pl-PL" dirty="0"/>
              <a:t>m</a:t>
            </a:r>
            <a:r>
              <a:rPr lang="pl-PL" dirty="0" smtClean="0"/>
              <a:t>ogą wystąpić problemy  w artykulacji niektórych głosek</a:t>
            </a:r>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t>SPECYFICZNE TRUDNOŚCI SZKOLNE</a:t>
            </a:r>
            <a:endParaRPr lang="pl-PL" b="1" dirty="0"/>
          </a:p>
        </p:txBody>
      </p:sp>
      <p:sp>
        <p:nvSpPr>
          <p:cNvPr id="3" name="Symbol zastępczy zawartości 2"/>
          <p:cNvSpPr>
            <a:spLocks noGrp="1"/>
          </p:cNvSpPr>
          <p:nvPr>
            <p:ph idx="1"/>
          </p:nvPr>
        </p:nvSpPr>
        <p:spPr/>
        <p:txBody>
          <a:bodyPr>
            <a:normAutofit/>
          </a:bodyPr>
          <a:lstStyle/>
          <a:p>
            <a:r>
              <a:rPr lang="pl-PL" dirty="0"/>
              <a:t>u</a:t>
            </a:r>
            <a:r>
              <a:rPr lang="pl-PL" dirty="0" smtClean="0"/>
              <a:t>czeń ma trudności  ze rozumieniem tekstów wypowiadanych cicho lub szeptem</a:t>
            </a:r>
          </a:p>
          <a:p>
            <a:r>
              <a:rPr lang="pl-PL" dirty="0"/>
              <a:t>m</a:t>
            </a:r>
            <a:r>
              <a:rPr lang="pl-PL" dirty="0" smtClean="0"/>
              <a:t>a problemy ze śledzeniem toku lekcji</a:t>
            </a:r>
          </a:p>
          <a:p>
            <a:r>
              <a:rPr lang="pl-PL" dirty="0"/>
              <a:t>n</a:t>
            </a:r>
            <a:r>
              <a:rPr lang="pl-PL" dirty="0" smtClean="0"/>
              <a:t>ie zawsze wie co należy zrobić</a:t>
            </a:r>
          </a:p>
          <a:p>
            <a:r>
              <a:rPr lang="pl-PL" dirty="0"/>
              <a:t>s</a:t>
            </a:r>
            <a:r>
              <a:rPr lang="pl-PL" dirty="0" smtClean="0"/>
              <a:t>prawia wrażenie, że ma trudności ze świadomą koncentracją uwagi</a:t>
            </a:r>
          </a:p>
          <a:p>
            <a:r>
              <a:rPr lang="pl-PL" dirty="0"/>
              <a:t>m</a:t>
            </a:r>
            <a:r>
              <a:rPr lang="pl-PL" dirty="0" smtClean="0"/>
              <a:t>a trudności w analizie i syntezie słuchowej słów</a:t>
            </a:r>
          </a:p>
          <a:p>
            <a:r>
              <a:rPr lang="pl-PL" dirty="0"/>
              <a:t>p</a:t>
            </a:r>
            <a:r>
              <a:rPr lang="pl-PL" dirty="0" smtClean="0"/>
              <a:t>opełnia błędy przy pisaniu tekstów ze słuchu, myli głoski dźwięczne i bezdźwięczne</a:t>
            </a: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943</TotalTime>
  <Words>2495</Words>
  <Application>Microsoft Office PowerPoint</Application>
  <PresentationFormat>Pokaz na ekranie (4:3)</PresentationFormat>
  <Paragraphs>220</Paragraphs>
  <Slides>60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60</vt:i4>
      </vt:variant>
    </vt:vector>
  </HeadingPairs>
  <TitlesOfParts>
    <vt:vector size="64" baseType="lpstr">
      <vt:lpstr>Arial</vt:lpstr>
      <vt:lpstr>Book Antiqua</vt:lpstr>
      <vt:lpstr>Century Gothic</vt:lpstr>
      <vt:lpstr>Apteka</vt:lpstr>
      <vt:lpstr>UCZEŃ Z WADĄ SŁUCHU</vt:lpstr>
      <vt:lpstr>WADY SŁUCHU ZE WZGLĘDU NA MIEJSCE USZKODZENIA</vt:lpstr>
      <vt:lpstr>Niedosłuch typu przewodzeniowego</vt:lpstr>
      <vt:lpstr>Niedosłuch typu odbiorczego</vt:lpstr>
      <vt:lpstr>Niedosłuch typu odbiorczego</vt:lpstr>
      <vt:lpstr>WADY SŁUCHU ZE WZGLĘDU NA CZAS UTRATY SŁUCHU</vt:lpstr>
      <vt:lpstr>STOPNIE UBYTKU SŁUCHU</vt:lpstr>
      <vt:lpstr>LEKKI UBYTEK SŁUCHU</vt:lpstr>
      <vt:lpstr>SPECYFICZNE TRUDNOŚCI SZKOLNE</vt:lpstr>
      <vt:lpstr>UMIARKOWANY UBYTEK SŁUCHU</vt:lpstr>
      <vt:lpstr>Prezentacja programu PowerPoint</vt:lpstr>
      <vt:lpstr>SPECYFICZNE TRUDNOŚCI SZKOLNE</vt:lpstr>
      <vt:lpstr>Prezentacja programu PowerPoint</vt:lpstr>
      <vt:lpstr>ZNACZNY UBYTEK SŁUCHU</vt:lpstr>
      <vt:lpstr>SPECYFICZNE TRUDNOŚCI SZKOLNE</vt:lpstr>
      <vt:lpstr>Prezentacja programu PowerPoint</vt:lpstr>
      <vt:lpstr>GŁĘBOKI UBYTEK SŁUCHU</vt:lpstr>
      <vt:lpstr>SPECYFICZNE TRUDNOŚCI SZKOLNE</vt:lpstr>
      <vt:lpstr>URZĄDZENIA WSPOMAGAJĄCE SŁYSZENIE</vt:lpstr>
      <vt:lpstr>URZĄDZENIA WSPOMAGAJĄCE SŁYSZENIE</vt:lpstr>
      <vt:lpstr>URZĄDZENIA WSPOMAGAJĄCE SŁYSZENIE</vt:lpstr>
      <vt:lpstr>ODCZYTYWANIE MOWY Z UST</vt:lpstr>
      <vt:lpstr>ODCZYTYWANIE MOWY Z UST</vt:lpstr>
      <vt:lpstr>ODCZYTYWANIE MOWY Z UST</vt:lpstr>
      <vt:lpstr>ODCZYTYWANIE MOWY Z UST</vt:lpstr>
      <vt:lpstr>SPECJALNE POTRZEBY EDUKACYJNE UCZNIÓW Z WADAMI SŁUCHU</vt:lpstr>
      <vt:lpstr>PODSTAWA PROGRAMOWA</vt:lpstr>
      <vt:lpstr>TRUDNOŚCI WYNIKAJĄCE Z USZKODZENIA SŁUCHU I ZASADY PRACY WSPOMAGAJĄCE PROCES EDUKACYJNY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PODSTAWOWE  ZADANIA NAUCZYCIELI KAŻDEGO PREDMIOTU</vt:lpstr>
      <vt:lpstr>PODSTAWOWE  ZADANIA NAUCZYCIELI KAŻDEGO PREDMIOTU</vt:lpstr>
      <vt:lpstr>Prezentacja programu PowerPoint</vt:lpstr>
      <vt:lpstr>Prezentacja programu PowerPoint</vt:lpstr>
      <vt:lpstr>PRAKTYCZNE WSKAZÓWKI DO PRACY Z UCZNIEM Z WADĄ SŁUCHU</vt:lpstr>
      <vt:lpstr>PRAKTYCZNE WSKAZÓWKI</vt:lpstr>
      <vt:lpstr>PRAKTYCZNE WSKAZÓWKI</vt:lpstr>
      <vt:lpstr>PRAKTYCZNE WSKAZÓWKI</vt:lpstr>
      <vt:lpstr>OCENIANIE</vt:lpstr>
      <vt:lpstr>OCENIANIE</vt:lpstr>
      <vt:lpstr>OCENIANIE</vt:lpstr>
      <vt:lpstr>OCENIANIE</vt:lpstr>
      <vt:lpstr>OCENIANIE</vt:lpstr>
      <vt:lpstr>OCENIANIE</vt:lpstr>
      <vt:lpstr>OCENIANIE</vt:lpstr>
      <vt:lpstr>REWALIDACJA OSÓB Z USZKODZONYM SŁUCHEM</vt:lpstr>
      <vt:lpstr>Prezentacja programu PowerPoint</vt:lpstr>
      <vt:lpstr>Prezentacja programu PowerPoint</vt:lpstr>
      <vt:lpstr>Prezentacja programu PowerPoint</vt:lpstr>
      <vt:lpstr>Prezentacja programu PowerPoint</vt:lpstr>
      <vt:lpstr>ZAJĘCIA REWALIDACYJNE</vt:lpstr>
      <vt:lpstr>Prezentacja programu PowerPoint</vt:lpstr>
      <vt:lpstr>Prezentacja programu PowerPoint</vt:lpstr>
      <vt:lpstr>Prezentacja programu PowerPoint</vt:lpstr>
      <vt:lpstr>LITERATURA</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UCZEŃ Z WADĄ SŁUCHU</dc:title>
  <dc:creator>Komp</dc:creator>
  <cp:lastModifiedBy>Halina</cp:lastModifiedBy>
  <cp:revision>107</cp:revision>
  <dcterms:created xsi:type="dcterms:W3CDTF">2014-11-11T10:27:52Z</dcterms:created>
  <dcterms:modified xsi:type="dcterms:W3CDTF">2020-12-16T07:51:37Z</dcterms:modified>
</cp:coreProperties>
</file>